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10083800" cy="7562850"/>
  <p:notesSz cx="100838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7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59873" y="762"/>
            <a:ext cx="1905" cy="7560945"/>
          </a:xfrm>
          <a:custGeom>
            <a:avLst/>
            <a:gdLst/>
            <a:ahLst/>
            <a:cxnLst/>
            <a:rect l="l" t="t" r="r" b="b"/>
            <a:pathLst>
              <a:path w="1904" h="7560945">
                <a:moveTo>
                  <a:pt x="0" y="0"/>
                </a:moveTo>
                <a:lnTo>
                  <a:pt x="1524" y="7560563"/>
                </a:lnTo>
              </a:path>
            </a:pathLst>
          </a:custGeom>
          <a:ln w="38100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19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1" y="7560563"/>
                </a:lnTo>
              </a:path>
            </a:pathLst>
          </a:custGeom>
          <a:ln w="57912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42931" y="22859"/>
            <a:ext cx="338327" cy="7536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44455" y="0"/>
            <a:ext cx="335280" cy="7559040"/>
          </a:xfrm>
          <a:custGeom>
            <a:avLst/>
            <a:gdLst/>
            <a:ahLst/>
            <a:cxnLst/>
            <a:rect l="l" t="t" r="r" b="b"/>
            <a:pathLst>
              <a:path w="335279" h="7559040">
                <a:moveTo>
                  <a:pt x="335279" y="0"/>
                </a:moveTo>
                <a:lnTo>
                  <a:pt x="0" y="0"/>
                </a:lnTo>
                <a:lnTo>
                  <a:pt x="0" y="7559040"/>
                </a:lnTo>
                <a:lnTo>
                  <a:pt x="335279" y="7559040"/>
                </a:lnTo>
                <a:lnTo>
                  <a:pt x="335279" y="0"/>
                </a:lnTo>
                <a:close/>
              </a:path>
            </a:pathLst>
          </a:custGeom>
          <a:solidFill>
            <a:srgbClr val="FDC2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828275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90075" y="6323076"/>
            <a:ext cx="606551" cy="6065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91599" y="6300216"/>
            <a:ext cx="603885" cy="603885"/>
          </a:xfrm>
          <a:custGeom>
            <a:avLst/>
            <a:gdLst/>
            <a:ahLst/>
            <a:cxnLst/>
            <a:rect l="l" t="t" r="r" b="b"/>
            <a:pathLst>
              <a:path w="603884" h="603884">
                <a:moveTo>
                  <a:pt x="301751" y="0"/>
                </a:moveTo>
                <a:lnTo>
                  <a:pt x="252813" y="3949"/>
                </a:lnTo>
                <a:lnTo>
                  <a:pt x="206386" y="15383"/>
                </a:lnTo>
                <a:lnTo>
                  <a:pt x="163092" y="33681"/>
                </a:lnTo>
                <a:lnTo>
                  <a:pt x="123553" y="58221"/>
                </a:lnTo>
                <a:lnTo>
                  <a:pt x="88392" y="88382"/>
                </a:lnTo>
                <a:lnTo>
                  <a:pt x="58228" y="123542"/>
                </a:lnTo>
                <a:lnTo>
                  <a:pt x="33686" y="163081"/>
                </a:lnTo>
                <a:lnTo>
                  <a:pt x="15386" y="206376"/>
                </a:lnTo>
                <a:lnTo>
                  <a:pt x="3950" y="252807"/>
                </a:lnTo>
                <a:lnTo>
                  <a:pt x="0" y="301752"/>
                </a:lnTo>
                <a:lnTo>
                  <a:pt x="3950" y="350696"/>
                </a:lnTo>
                <a:lnTo>
                  <a:pt x="15386" y="397127"/>
                </a:lnTo>
                <a:lnTo>
                  <a:pt x="33686" y="440422"/>
                </a:lnTo>
                <a:lnTo>
                  <a:pt x="58228" y="479961"/>
                </a:lnTo>
                <a:lnTo>
                  <a:pt x="88392" y="515121"/>
                </a:lnTo>
                <a:lnTo>
                  <a:pt x="123553" y="545282"/>
                </a:lnTo>
                <a:lnTo>
                  <a:pt x="163092" y="569822"/>
                </a:lnTo>
                <a:lnTo>
                  <a:pt x="206386" y="588120"/>
                </a:lnTo>
                <a:lnTo>
                  <a:pt x="252813" y="599554"/>
                </a:lnTo>
                <a:lnTo>
                  <a:pt x="301751" y="603504"/>
                </a:lnTo>
                <a:lnTo>
                  <a:pt x="350690" y="599554"/>
                </a:lnTo>
                <a:lnTo>
                  <a:pt x="397117" y="588120"/>
                </a:lnTo>
                <a:lnTo>
                  <a:pt x="440411" y="569822"/>
                </a:lnTo>
                <a:lnTo>
                  <a:pt x="479950" y="545282"/>
                </a:lnTo>
                <a:lnTo>
                  <a:pt x="515111" y="515121"/>
                </a:lnTo>
                <a:lnTo>
                  <a:pt x="545275" y="479961"/>
                </a:lnTo>
                <a:lnTo>
                  <a:pt x="569817" y="440422"/>
                </a:lnTo>
                <a:lnTo>
                  <a:pt x="588117" y="397127"/>
                </a:lnTo>
                <a:lnTo>
                  <a:pt x="599553" y="350696"/>
                </a:lnTo>
                <a:lnTo>
                  <a:pt x="603503" y="301752"/>
                </a:lnTo>
                <a:lnTo>
                  <a:pt x="599553" y="252807"/>
                </a:lnTo>
                <a:lnTo>
                  <a:pt x="588117" y="206376"/>
                </a:lnTo>
                <a:lnTo>
                  <a:pt x="569817" y="163081"/>
                </a:lnTo>
                <a:lnTo>
                  <a:pt x="545275" y="123542"/>
                </a:lnTo>
                <a:lnTo>
                  <a:pt x="515111" y="88382"/>
                </a:lnTo>
                <a:lnTo>
                  <a:pt x="479950" y="58221"/>
                </a:lnTo>
                <a:lnTo>
                  <a:pt x="440411" y="33681"/>
                </a:lnTo>
                <a:lnTo>
                  <a:pt x="397117" y="15383"/>
                </a:lnTo>
                <a:lnTo>
                  <a:pt x="350690" y="3949"/>
                </a:lnTo>
                <a:lnTo>
                  <a:pt x="301751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439" y="234188"/>
            <a:ext cx="751459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1659" y="2811043"/>
            <a:ext cx="8920480" cy="271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9873" y="762"/>
            <a:ext cx="1905" cy="7560945"/>
          </a:xfrm>
          <a:custGeom>
            <a:avLst/>
            <a:gdLst/>
            <a:ahLst/>
            <a:cxnLst/>
            <a:rect l="l" t="t" r="r" b="b"/>
            <a:pathLst>
              <a:path w="1904" h="7560945">
                <a:moveTo>
                  <a:pt x="0" y="0"/>
                </a:moveTo>
                <a:lnTo>
                  <a:pt x="1524" y="7560563"/>
                </a:lnTo>
              </a:path>
            </a:pathLst>
          </a:custGeom>
          <a:ln w="38100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4" y="0"/>
            <a:ext cx="58419" cy="7560945"/>
          </a:xfrm>
          <a:custGeom>
            <a:avLst/>
            <a:gdLst/>
            <a:ahLst/>
            <a:cxnLst/>
            <a:rect l="l" t="t" r="r" b="b"/>
            <a:pathLst>
              <a:path w="58419" h="7560945">
                <a:moveTo>
                  <a:pt x="0" y="7560563"/>
                </a:moveTo>
                <a:lnTo>
                  <a:pt x="57913" y="7560563"/>
                </a:lnTo>
                <a:lnTo>
                  <a:pt x="57913" y="0"/>
                </a:lnTo>
                <a:lnTo>
                  <a:pt x="0" y="0"/>
                </a:lnTo>
                <a:lnTo>
                  <a:pt x="0" y="7560563"/>
                </a:lnTo>
                <a:close/>
              </a:path>
            </a:pathLst>
          </a:custGeom>
          <a:solidFill>
            <a:srgbClr val="FDC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2857" y="762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19812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28276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03275" y="0"/>
            <a:ext cx="1210310" cy="7559040"/>
            <a:chOff x="303275" y="0"/>
            <a:chExt cx="1210310" cy="7559040"/>
          </a:xfrm>
        </p:grpSpPr>
        <p:sp>
          <p:nvSpPr>
            <p:cNvPr id="7" name="object 7"/>
            <p:cNvSpPr/>
            <p:nvPr/>
          </p:nvSpPr>
          <p:spPr>
            <a:xfrm>
              <a:off x="417575" y="22859"/>
              <a:ext cx="675131" cy="75361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100" y="0"/>
              <a:ext cx="559435" cy="7559040"/>
            </a:xfrm>
            <a:custGeom>
              <a:avLst/>
              <a:gdLst/>
              <a:ahLst/>
              <a:cxnLst/>
              <a:rect l="l" t="t" r="r" b="b"/>
              <a:pathLst>
                <a:path w="559435" h="7559040">
                  <a:moveTo>
                    <a:pt x="492252" y="0"/>
                  </a:moveTo>
                  <a:lnTo>
                    <a:pt x="0" y="0"/>
                  </a:lnTo>
                  <a:lnTo>
                    <a:pt x="0" y="7559040"/>
                  </a:lnTo>
                  <a:lnTo>
                    <a:pt x="492252" y="7559040"/>
                  </a:lnTo>
                  <a:lnTo>
                    <a:pt x="492252" y="0"/>
                  </a:lnTo>
                  <a:close/>
                </a:path>
                <a:path w="559435" h="7559040">
                  <a:moveTo>
                    <a:pt x="559295" y="0"/>
                  </a:moveTo>
                  <a:lnTo>
                    <a:pt x="551688" y="0"/>
                  </a:lnTo>
                  <a:lnTo>
                    <a:pt x="551688" y="7559040"/>
                  </a:lnTo>
                  <a:lnTo>
                    <a:pt x="559295" y="7559040"/>
                  </a:lnTo>
                  <a:lnTo>
                    <a:pt x="559295" y="0"/>
                  </a:lnTo>
                  <a:close/>
                </a:path>
              </a:pathLst>
            </a:custGeom>
            <a:solidFill>
              <a:srgbClr val="FDC2AD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3275" y="22859"/>
              <a:ext cx="117347" cy="75361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799" y="0"/>
              <a:ext cx="114300" cy="7559040"/>
            </a:xfrm>
            <a:custGeom>
              <a:avLst/>
              <a:gdLst/>
              <a:ahLst/>
              <a:cxnLst/>
              <a:rect l="l" t="t" r="r" b="b"/>
              <a:pathLst>
                <a:path w="114300" h="7559040">
                  <a:moveTo>
                    <a:pt x="114300" y="0"/>
                  </a:moveTo>
                  <a:lnTo>
                    <a:pt x="0" y="0"/>
                  </a:lnTo>
                  <a:lnTo>
                    <a:pt x="0" y="7559040"/>
                  </a:lnTo>
                  <a:lnTo>
                    <a:pt x="114300" y="755904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DD9CD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6320" y="0"/>
              <a:ext cx="257556" cy="7559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1184" y="0"/>
              <a:ext cx="166370" cy="7559040"/>
            </a:xfrm>
            <a:custGeom>
              <a:avLst/>
              <a:gdLst/>
              <a:ahLst/>
              <a:cxnLst/>
              <a:rect l="l" t="t" r="r" b="b"/>
              <a:pathLst>
                <a:path w="166369" h="7559040">
                  <a:moveTo>
                    <a:pt x="0" y="7559040"/>
                  </a:moveTo>
                  <a:lnTo>
                    <a:pt x="166115" y="7559040"/>
                  </a:lnTo>
                  <a:lnTo>
                    <a:pt x="166115" y="0"/>
                  </a:lnTo>
                  <a:lnTo>
                    <a:pt x="0" y="0"/>
                  </a:lnTo>
                  <a:lnTo>
                    <a:pt x="0" y="7559040"/>
                  </a:lnTo>
                  <a:close/>
                </a:path>
              </a:pathLst>
            </a:custGeom>
            <a:solidFill>
              <a:srgbClr val="FDD9C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5775" y="22859"/>
              <a:ext cx="257556" cy="75361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7300" y="0"/>
              <a:ext cx="254635" cy="7559040"/>
            </a:xfrm>
            <a:custGeom>
              <a:avLst/>
              <a:gdLst/>
              <a:ahLst/>
              <a:cxnLst/>
              <a:rect l="l" t="t" r="r" b="b"/>
              <a:pathLst>
                <a:path w="254634" h="7559040">
                  <a:moveTo>
                    <a:pt x="86868" y="0"/>
                  </a:moveTo>
                  <a:lnTo>
                    <a:pt x="0" y="0"/>
                  </a:lnTo>
                  <a:lnTo>
                    <a:pt x="0" y="7559040"/>
                  </a:lnTo>
                  <a:lnTo>
                    <a:pt x="86868" y="7559040"/>
                  </a:lnTo>
                  <a:lnTo>
                    <a:pt x="86868" y="0"/>
                  </a:lnTo>
                  <a:close/>
                </a:path>
                <a:path w="254634" h="7559040">
                  <a:moveTo>
                    <a:pt x="254495" y="0"/>
                  </a:moveTo>
                  <a:lnTo>
                    <a:pt x="170688" y="0"/>
                  </a:lnTo>
                  <a:lnTo>
                    <a:pt x="170688" y="7559040"/>
                  </a:lnTo>
                  <a:lnTo>
                    <a:pt x="254495" y="7559040"/>
                  </a:lnTo>
                  <a:lnTo>
                    <a:pt x="254495" y="0"/>
                  </a:lnTo>
                  <a:close/>
                </a:path>
              </a:pathLst>
            </a:custGeom>
            <a:solidFill>
              <a:srgbClr val="FD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88392" y="0"/>
            <a:ext cx="58419" cy="7560945"/>
          </a:xfrm>
          <a:custGeom>
            <a:avLst/>
            <a:gdLst/>
            <a:ahLst/>
            <a:cxnLst/>
            <a:rect l="l" t="t" r="r" b="b"/>
            <a:pathLst>
              <a:path w="58419" h="7560945">
                <a:moveTo>
                  <a:pt x="0" y="7560563"/>
                </a:moveTo>
                <a:lnTo>
                  <a:pt x="57913" y="7560563"/>
                </a:lnTo>
                <a:lnTo>
                  <a:pt x="57913" y="0"/>
                </a:lnTo>
                <a:lnTo>
                  <a:pt x="0" y="0"/>
                </a:lnTo>
                <a:lnTo>
                  <a:pt x="0" y="7560563"/>
                </a:lnTo>
                <a:close/>
              </a:path>
            </a:pathLst>
          </a:custGeom>
          <a:solidFill>
            <a:srgbClr val="FDC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11352" y="0"/>
            <a:ext cx="125095" cy="7618730"/>
            <a:chOff x="911352" y="0"/>
            <a:chExt cx="125095" cy="7618730"/>
          </a:xfrm>
        </p:grpSpPr>
        <p:sp>
          <p:nvSpPr>
            <p:cNvPr id="17" name="object 17"/>
            <p:cNvSpPr/>
            <p:nvPr/>
          </p:nvSpPr>
          <p:spPr>
            <a:xfrm>
              <a:off x="1007364" y="0"/>
              <a:ext cx="0" cy="7560945"/>
            </a:xfrm>
            <a:custGeom>
              <a:avLst/>
              <a:gdLst/>
              <a:ahLst/>
              <a:cxnLst/>
              <a:rect l="l" t="t" r="r" b="b"/>
              <a:pathLst>
                <a:path h="7560945">
                  <a:moveTo>
                    <a:pt x="0" y="0"/>
                  </a:moveTo>
                  <a:lnTo>
                    <a:pt x="0" y="7560563"/>
                  </a:lnTo>
                </a:path>
              </a:pathLst>
            </a:custGeom>
            <a:ln w="57912">
              <a:solidFill>
                <a:srgbClr val="FDEC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0308" y="0"/>
              <a:ext cx="1905" cy="7560945"/>
            </a:xfrm>
            <a:custGeom>
              <a:avLst/>
              <a:gdLst/>
              <a:ahLst/>
              <a:cxnLst/>
              <a:rect l="l" t="t" r="r" b="b"/>
              <a:pathLst>
                <a:path w="1905" h="7560945">
                  <a:moveTo>
                    <a:pt x="0" y="0"/>
                  </a:moveTo>
                  <a:lnTo>
                    <a:pt x="1523" y="7560563"/>
                  </a:lnTo>
                </a:path>
              </a:pathLst>
            </a:custGeom>
            <a:ln w="57912">
              <a:solidFill>
                <a:srgbClr val="FDC2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904238" y="762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28956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5003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9144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46207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57912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70559" y="0"/>
            <a:ext cx="1833880" cy="7559040"/>
            <a:chOff x="670559" y="0"/>
            <a:chExt cx="1833880" cy="7559040"/>
          </a:xfrm>
        </p:grpSpPr>
        <p:sp>
          <p:nvSpPr>
            <p:cNvPr id="23" name="object 23"/>
            <p:cNvSpPr/>
            <p:nvPr/>
          </p:nvSpPr>
          <p:spPr>
            <a:xfrm>
              <a:off x="1342643" y="22859"/>
              <a:ext cx="86868" cy="75361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4168" y="0"/>
              <a:ext cx="83820" cy="7559040"/>
            </a:xfrm>
            <a:custGeom>
              <a:avLst/>
              <a:gdLst/>
              <a:ahLst/>
              <a:cxnLst/>
              <a:rect l="l" t="t" r="r" b="b"/>
              <a:pathLst>
                <a:path w="83819" h="7559040">
                  <a:moveTo>
                    <a:pt x="83819" y="0"/>
                  </a:moveTo>
                  <a:lnTo>
                    <a:pt x="0" y="0"/>
                  </a:lnTo>
                  <a:lnTo>
                    <a:pt x="0" y="7559040"/>
                  </a:lnTo>
                  <a:lnTo>
                    <a:pt x="83819" y="7559040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DC2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0559" y="3802380"/>
              <a:ext cx="1429512" cy="14295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2083" y="3779520"/>
              <a:ext cx="1426845" cy="1426845"/>
            </a:xfrm>
            <a:custGeom>
              <a:avLst/>
              <a:gdLst/>
              <a:ahLst/>
              <a:cxnLst/>
              <a:rect l="l" t="t" r="r" b="b"/>
              <a:pathLst>
                <a:path w="1426845" h="1426845">
                  <a:moveTo>
                    <a:pt x="713232" y="0"/>
                  </a:moveTo>
                  <a:lnTo>
                    <a:pt x="664400" y="1645"/>
                  </a:lnTo>
                  <a:lnTo>
                    <a:pt x="616451" y="6510"/>
                  </a:lnTo>
                  <a:lnTo>
                    <a:pt x="569492" y="14488"/>
                  </a:lnTo>
                  <a:lnTo>
                    <a:pt x="523628" y="25474"/>
                  </a:lnTo>
                  <a:lnTo>
                    <a:pt x="478965" y="39360"/>
                  </a:lnTo>
                  <a:lnTo>
                    <a:pt x="435611" y="56042"/>
                  </a:lnTo>
                  <a:lnTo>
                    <a:pt x="393671" y="75413"/>
                  </a:lnTo>
                  <a:lnTo>
                    <a:pt x="353251" y="97366"/>
                  </a:lnTo>
                  <a:lnTo>
                    <a:pt x="314458" y="121796"/>
                  </a:lnTo>
                  <a:lnTo>
                    <a:pt x="277398" y="148596"/>
                  </a:lnTo>
                  <a:lnTo>
                    <a:pt x="242177" y="177660"/>
                  </a:lnTo>
                  <a:lnTo>
                    <a:pt x="208902" y="208883"/>
                  </a:lnTo>
                  <a:lnTo>
                    <a:pt x="177678" y="242157"/>
                  </a:lnTo>
                  <a:lnTo>
                    <a:pt x="148612" y="277377"/>
                  </a:lnTo>
                  <a:lnTo>
                    <a:pt x="121809" y="314436"/>
                  </a:lnTo>
                  <a:lnTo>
                    <a:pt x="97377" y="353229"/>
                  </a:lnTo>
                  <a:lnTo>
                    <a:pt x="75422" y="393649"/>
                  </a:lnTo>
                  <a:lnTo>
                    <a:pt x="56049" y="435590"/>
                  </a:lnTo>
                  <a:lnTo>
                    <a:pt x="39366" y="478945"/>
                  </a:lnTo>
                  <a:lnTo>
                    <a:pt x="25477" y="523610"/>
                  </a:lnTo>
                  <a:lnTo>
                    <a:pt x="14490" y="569477"/>
                  </a:lnTo>
                  <a:lnTo>
                    <a:pt x="6511" y="616440"/>
                  </a:lnTo>
                  <a:lnTo>
                    <a:pt x="1645" y="664394"/>
                  </a:lnTo>
                  <a:lnTo>
                    <a:pt x="0" y="713232"/>
                  </a:lnTo>
                  <a:lnTo>
                    <a:pt x="1645" y="762069"/>
                  </a:lnTo>
                  <a:lnTo>
                    <a:pt x="6511" y="810023"/>
                  </a:lnTo>
                  <a:lnTo>
                    <a:pt x="14490" y="856986"/>
                  </a:lnTo>
                  <a:lnTo>
                    <a:pt x="25477" y="902853"/>
                  </a:lnTo>
                  <a:lnTo>
                    <a:pt x="39366" y="947518"/>
                  </a:lnTo>
                  <a:lnTo>
                    <a:pt x="56049" y="990873"/>
                  </a:lnTo>
                  <a:lnTo>
                    <a:pt x="75422" y="1032814"/>
                  </a:lnTo>
                  <a:lnTo>
                    <a:pt x="97377" y="1073234"/>
                  </a:lnTo>
                  <a:lnTo>
                    <a:pt x="121809" y="1112027"/>
                  </a:lnTo>
                  <a:lnTo>
                    <a:pt x="148612" y="1149086"/>
                  </a:lnTo>
                  <a:lnTo>
                    <a:pt x="177678" y="1184306"/>
                  </a:lnTo>
                  <a:lnTo>
                    <a:pt x="208902" y="1217580"/>
                  </a:lnTo>
                  <a:lnTo>
                    <a:pt x="242177" y="1248803"/>
                  </a:lnTo>
                  <a:lnTo>
                    <a:pt x="277398" y="1277867"/>
                  </a:lnTo>
                  <a:lnTo>
                    <a:pt x="314458" y="1304667"/>
                  </a:lnTo>
                  <a:lnTo>
                    <a:pt x="353251" y="1329097"/>
                  </a:lnTo>
                  <a:lnTo>
                    <a:pt x="393671" y="1351050"/>
                  </a:lnTo>
                  <a:lnTo>
                    <a:pt x="435611" y="1370421"/>
                  </a:lnTo>
                  <a:lnTo>
                    <a:pt x="478965" y="1387103"/>
                  </a:lnTo>
                  <a:lnTo>
                    <a:pt x="523628" y="1400989"/>
                  </a:lnTo>
                  <a:lnTo>
                    <a:pt x="569492" y="1411975"/>
                  </a:lnTo>
                  <a:lnTo>
                    <a:pt x="616451" y="1419953"/>
                  </a:lnTo>
                  <a:lnTo>
                    <a:pt x="664400" y="1424818"/>
                  </a:lnTo>
                  <a:lnTo>
                    <a:pt x="713232" y="1426464"/>
                  </a:lnTo>
                  <a:lnTo>
                    <a:pt x="762069" y="1424818"/>
                  </a:lnTo>
                  <a:lnTo>
                    <a:pt x="810023" y="1419953"/>
                  </a:lnTo>
                  <a:lnTo>
                    <a:pt x="856986" y="1411975"/>
                  </a:lnTo>
                  <a:lnTo>
                    <a:pt x="902853" y="1400989"/>
                  </a:lnTo>
                  <a:lnTo>
                    <a:pt x="947518" y="1387103"/>
                  </a:lnTo>
                  <a:lnTo>
                    <a:pt x="990873" y="1370421"/>
                  </a:lnTo>
                  <a:lnTo>
                    <a:pt x="1032814" y="1351050"/>
                  </a:lnTo>
                  <a:lnTo>
                    <a:pt x="1073234" y="1329097"/>
                  </a:lnTo>
                  <a:lnTo>
                    <a:pt x="1112027" y="1304667"/>
                  </a:lnTo>
                  <a:lnTo>
                    <a:pt x="1149086" y="1277867"/>
                  </a:lnTo>
                  <a:lnTo>
                    <a:pt x="1184306" y="1248803"/>
                  </a:lnTo>
                  <a:lnTo>
                    <a:pt x="1217580" y="1217580"/>
                  </a:lnTo>
                  <a:lnTo>
                    <a:pt x="1248803" y="1184306"/>
                  </a:lnTo>
                  <a:lnTo>
                    <a:pt x="1277867" y="1149086"/>
                  </a:lnTo>
                  <a:lnTo>
                    <a:pt x="1304667" y="1112027"/>
                  </a:lnTo>
                  <a:lnTo>
                    <a:pt x="1329097" y="1073234"/>
                  </a:lnTo>
                  <a:lnTo>
                    <a:pt x="1351050" y="1032814"/>
                  </a:lnTo>
                  <a:lnTo>
                    <a:pt x="1370421" y="990873"/>
                  </a:lnTo>
                  <a:lnTo>
                    <a:pt x="1387103" y="947518"/>
                  </a:lnTo>
                  <a:lnTo>
                    <a:pt x="1400989" y="902853"/>
                  </a:lnTo>
                  <a:lnTo>
                    <a:pt x="1411975" y="856986"/>
                  </a:lnTo>
                  <a:lnTo>
                    <a:pt x="1419953" y="810023"/>
                  </a:lnTo>
                  <a:lnTo>
                    <a:pt x="1424818" y="762069"/>
                  </a:lnTo>
                  <a:lnTo>
                    <a:pt x="1426464" y="713232"/>
                  </a:lnTo>
                  <a:lnTo>
                    <a:pt x="1424818" y="664394"/>
                  </a:lnTo>
                  <a:lnTo>
                    <a:pt x="1419953" y="616440"/>
                  </a:lnTo>
                  <a:lnTo>
                    <a:pt x="1411975" y="569477"/>
                  </a:lnTo>
                  <a:lnTo>
                    <a:pt x="1400989" y="523610"/>
                  </a:lnTo>
                  <a:lnTo>
                    <a:pt x="1387103" y="478945"/>
                  </a:lnTo>
                  <a:lnTo>
                    <a:pt x="1370421" y="435590"/>
                  </a:lnTo>
                  <a:lnTo>
                    <a:pt x="1351050" y="393649"/>
                  </a:lnTo>
                  <a:lnTo>
                    <a:pt x="1329097" y="353229"/>
                  </a:lnTo>
                  <a:lnTo>
                    <a:pt x="1304667" y="314436"/>
                  </a:lnTo>
                  <a:lnTo>
                    <a:pt x="1277867" y="277377"/>
                  </a:lnTo>
                  <a:lnTo>
                    <a:pt x="1248803" y="242157"/>
                  </a:lnTo>
                  <a:lnTo>
                    <a:pt x="1217580" y="208883"/>
                  </a:lnTo>
                  <a:lnTo>
                    <a:pt x="1184306" y="177660"/>
                  </a:lnTo>
                  <a:lnTo>
                    <a:pt x="1149086" y="148596"/>
                  </a:lnTo>
                  <a:lnTo>
                    <a:pt x="1112027" y="121796"/>
                  </a:lnTo>
                  <a:lnTo>
                    <a:pt x="1073234" y="97366"/>
                  </a:lnTo>
                  <a:lnTo>
                    <a:pt x="1032814" y="75413"/>
                  </a:lnTo>
                  <a:lnTo>
                    <a:pt x="990873" y="56042"/>
                  </a:lnTo>
                  <a:lnTo>
                    <a:pt x="947518" y="39360"/>
                  </a:lnTo>
                  <a:lnTo>
                    <a:pt x="902853" y="25474"/>
                  </a:lnTo>
                  <a:lnTo>
                    <a:pt x="856986" y="14488"/>
                  </a:lnTo>
                  <a:lnTo>
                    <a:pt x="810023" y="6510"/>
                  </a:lnTo>
                  <a:lnTo>
                    <a:pt x="762069" y="1645"/>
                  </a:lnTo>
                  <a:lnTo>
                    <a:pt x="713232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41704" y="5387340"/>
              <a:ext cx="710184" cy="7101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43227" y="5364480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89" h="707389">
                  <a:moveTo>
                    <a:pt x="353567" y="0"/>
                  </a:moveTo>
                  <a:lnTo>
                    <a:pt x="305579" y="3226"/>
                  </a:lnTo>
                  <a:lnTo>
                    <a:pt x="259556" y="12625"/>
                  </a:lnTo>
                  <a:lnTo>
                    <a:pt x="215919" y="27777"/>
                  </a:lnTo>
                  <a:lnTo>
                    <a:pt x="175090" y="48259"/>
                  </a:lnTo>
                  <a:lnTo>
                    <a:pt x="137489" y="73653"/>
                  </a:lnTo>
                  <a:lnTo>
                    <a:pt x="103536" y="103536"/>
                  </a:lnTo>
                  <a:lnTo>
                    <a:pt x="73653" y="137489"/>
                  </a:lnTo>
                  <a:lnTo>
                    <a:pt x="48260" y="175090"/>
                  </a:lnTo>
                  <a:lnTo>
                    <a:pt x="27777" y="215919"/>
                  </a:lnTo>
                  <a:lnTo>
                    <a:pt x="12625" y="259556"/>
                  </a:lnTo>
                  <a:lnTo>
                    <a:pt x="3226" y="305579"/>
                  </a:lnTo>
                  <a:lnTo>
                    <a:pt x="0" y="353568"/>
                  </a:lnTo>
                  <a:lnTo>
                    <a:pt x="3226" y="401556"/>
                  </a:lnTo>
                  <a:lnTo>
                    <a:pt x="12625" y="447579"/>
                  </a:lnTo>
                  <a:lnTo>
                    <a:pt x="27777" y="491216"/>
                  </a:lnTo>
                  <a:lnTo>
                    <a:pt x="48259" y="532045"/>
                  </a:lnTo>
                  <a:lnTo>
                    <a:pt x="73653" y="569646"/>
                  </a:lnTo>
                  <a:lnTo>
                    <a:pt x="103536" y="603599"/>
                  </a:lnTo>
                  <a:lnTo>
                    <a:pt x="137489" y="633482"/>
                  </a:lnTo>
                  <a:lnTo>
                    <a:pt x="175090" y="658876"/>
                  </a:lnTo>
                  <a:lnTo>
                    <a:pt x="215919" y="679358"/>
                  </a:lnTo>
                  <a:lnTo>
                    <a:pt x="259556" y="694510"/>
                  </a:lnTo>
                  <a:lnTo>
                    <a:pt x="305579" y="703909"/>
                  </a:lnTo>
                  <a:lnTo>
                    <a:pt x="353567" y="707136"/>
                  </a:lnTo>
                  <a:lnTo>
                    <a:pt x="401556" y="703909"/>
                  </a:lnTo>
                  <a:lnTo>
                    <a:pt x="447579" y="694510"/>
                  </a:lnTo>
                  <a:lnTo>
                    <a:pt x="491216" y="679358"/>
                  </a:lnTo>
                  <a:lnTo>
                    <a:pt x="532045" y="658876"/>
                  </a:lnTo>
                  <a:lnTo>
                    <a:pt x="569646" y="633482"/>
                  </a:lnTo>
                  <a:lnTo>
                    <a:pt x="603599" y="603599"/>
                  </a:lnTo>
                  <a:lnTo>
                    <a:pt x="633482" y="569646"/>
                  </a:lnTo>
                  <a:lnTo>
                    <a:pt x="658876" y="532045"/>
                  </a:lnTo>
                  <a:lnTo>
                    <a:pt x="679358" y="491216"/>
                  </a:lnTo>
                  <a:lnTo>
                    <a:pt x="694510" y="447579"/>
                  </a:lnTo>
                  <a:lnTo>
                    <a:pt x="703909" y="401556"/>
                  </a:lnTo>
                  <a:lnTo>
                    <a:pt x="707135" y="353568"/>
                  </a:lnTo>
                  <a:lnTo>
                    <a:pt x="703909" y="305579"/>
                  </a:lnTo>
                  <a:lnTo>
                    <a:pt x="694510" y="259556"/>
                  </a:lnTo>
                  <a:lnTo>
                    <a:pt x="679358" y="215919"/>
                  </a:lnTo>
                  <a:lnTo>
                    <a:pt x="658875" y="175090"/>
                  </a:lnTo>
                  <a:lnTo>
                    <a:pt x="633482" y="137489"/>
                  </a:lnTo>
                  <a:lnTo>
                    <a:pt x="603599" y="103536"/>
                  </a:lnTo>
                  <a:lnTo>
                    <a:pt x="569646" y="73653"/>
                  </a:lnTo>
                  <a:lnTo>
                    <a:pt x="532045" y="48259"/>
                  </a:lnTo>
                  <a:lnTo>
                    <a:pt x="491216" y="27777"/>
                  </a:lnTo>
                  <a:lnTo>
                    <a:pt x="447579" y="12625"/>
                  </a:lnTo>
                  <a:lnTo>
                    <a:pt x="401556" y="3226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00911" y="6086856"/>
              <a:ext cx="153924" cy="1539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02436" y="6063996"/>
              <a:ext cx="150875" cy="1508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33371" y="6403848"/>
              <a:ext cx="304800" cy="3032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34895" y="6380988"/>
              <a:ext cx="302260" cy="300355"/>
            </a:xfrm>
            <a:custGeom>
              <a:avLst/>
              <a:gdLst/>
              <a:ahLst/>
              <a:cxnLst/>
              <a:rect l="l" t="t" r="r" b="b"/>
              <a:pathLst>
                <a:path w="302260" h="300354">
                  <a:moveTo>
                    <a:pt x="150876" y="0"/>
                  </a:moveTo>
                  <a:lnTo>
                    <a:pt x="103193" y="7652"/>
                  </a:lnTo>
                  <a:lnTo>
                    <a:pt x="61776" y="28963"/>
                  </a:lnTo>
                  <a:lnTo>
                    <a:pt x="29114" y="61458"/>
                  </a:lnTo>
                  <a:lnTo>
                    <a:pt x="7693" y="102666"/>
                  </a:lnTo>
                  <a:lnTo>
                    <a:pt x="0" y="150113"/>
                  </a:lnTo>
                  <a:lnTo>
                    <a:pt x="7693" y="197561"/>
                  </a:lnTo>
                  <a:lnTo>
                    <a:pt x="29114" y="238769"/>
                  </a:lnTo>
                  <a:lnTo>
                    <a:pt x="61776" y="271264"/>
                  </a:lnTo>
                  <a:lnTo>
                    <a:pt x="103193" y="292575"/>
                  </a:lnTo>
                  <a:lnTo>
                    <a:pt x="150876" y="300227"/>
                  </a:lnTo>
                  <a:lnTo>
                    <a:pt x="198558" y="292575"/>
                  </a:lnTo>
                  <a:lnTo>
                    <a:pt x="239975" y="271264"/>
                  </a:lnTo>
                  <a:lnTo>
                    <a:pt x="272637" y="238769"/>
                  </a:lnTo>
                  <a:lnTo>
                    <a:pt x="294058" y="197561"/>
                  </a:lnTo>
                  <a:lnTo>
                    <a:pt x="301752" y="150113"/>
                  </a:lnTo>
                  <a:lnTo>
                    <a:pt x="294058" y="102666"/>
                  </a:lnTo>
                  <a:lnTo>
                    <a:pt x="272637" y="61458"/>
                  </a:lnTo>
                  <a:lnTo>
                    <a:pt x="239975" y="28963"/>
                  </a:lnTo>
                  <a:lnTo>
                    <a:pt x="198558" y="7652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98548" y="4978908"/>
              <a:ext cx="405384" cy="4053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00071" y="4956048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89" h="402589">
                  <a:moveTo>
                    <a:pt x="201167" y="0"/>
                  </a:move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8"/>
                  </a:lnTo>
                  <a:lnTo>
                    <a:pt x="5311" y="247301"/>
                  </a:lnTo>
                  <a:lnTo>
                    <a:pt x="20442" y="289646"/>
                  </a:lnTo>
                  <a:lnTo>
                    <a:pt x="44187" y="326997"/>
                  </a:lnTo>
                  <a:lnTo>
                    <a:pt x="75338" y="358148"/>
                  </a:lnTo>
                  <a:lnTo>
                    <a:pt x="112689" y="381893"/>
                  </a:lnTo>
                  <a:lnTo>
                    <a:pt x="155034" y="397024"/>
                  </a:lnTo>
                  <a:lnTo>
                    <a:pt x="201167" y="402336"/>
                  </a:lnTo>
                  <a:lnTo>
                    <a:pt x="247301" y="397024"/>
                  </a:lnTo>
                  <a:lnTo>
                    <a:pt x="289646" y="381893"/>
                  </a:lnTo>
                  <a:lnTo>
                    <a:pt x="326997" y="358148"/>
                  </a:lnTo>
                  <a:lnTo>
                    <a:pt x="358148" y="326997"/>
                  </a:lnTo>
                  <a:lnTo>
                    <a:pt x="381893" y="289646"/>
                  </a:lnTo>
                  <a:lnTo>
                    <a:pt x="397024" y="247301"/>
                  </a:lnTo>
                  <a:lnTo>
                    <a:pt x="402335" y="201168"/>
                  </a:lnTo>
                  <a:lnTo>
                    <a:pt x="397024" y="155034"/>
                  </a:lnTo>
                  <a:lnTo>
                    <a:pt x="381893" y="112689"/>
                  </a:lnTo>
                  <a:lnTo>
                    <a:pt x="358148" y="75338"/>
                  </a:lnTo>
                  <a:lnTo>
                    <a:pt x="326997" y="44187"/>
                  </a:lnTo>
                  <a:lnTo>
                    <a:pt x="289646" y="20442"/>
                  </a:lnTo>
                  <a:lnTo>
                    <a:pt x="247301" y="5311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355085" y="2462022"/>
            <a:ext cx="4066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565F6C"/>
                </a:solidFill>
              </a:rPr>
              <a:t>A</a:t>
            </a:r>
            <a:r>
              <a:rPr sz="2400" spc="-30" dirty="0">
                <a:solidFill>
                  <a:srgbClr val="565F6C"/>
                </a:solidFill>
              </a:rPr>
              <a:t>DVANCED </a:t>
            </a:r>
            <a:r>
              <a:rPr sz="2400" spc="-5" dirty="0">
                <a:solidFill>
                  <a:srgbClr val="565F6C"/>
                </a:solidFill>
              </a:rPr>
              <a:t>CARDIAC </a:t>
            </a:r>
            <a:r>
              <a:rPr sz="2400" dirty="0">
                <a:solidFill>
                  <a:srgbClr val="565F6C"/>
                </a:solidFill>
              </a:rPr>
              <a:t>LIFE  </a:t>
            </a:r>
            <a:r>
              <a:rPr sz="2400" spc="-5" dirty="0">
                <a:solidFill>
                  <a:srgbClr val="565F6C"/>
                </a:solidFill>
              </a:rPr>
              <a:t>SUPPORT</a:t>
            </a:r>
            <a:r>
              <a:rPr sz="3000" spc="-5" dirty="0">
                <a:solidFill>
                  <a:srgbClr val="565F6C"/>
                </a:solidFill>
              </a:rPr>
              <a:t>(ACLS)</a:t>
            </a:r>
            <a:endParaRPr sz="3000"/>
          </a:p>
        </p:txBody>
      </p:sp>
      <p:sp>
        <p:nvSpPr>
          <p:cNvPr id="36" name="object 36"/>
          <p:cNvSpPr txBox="1"/>
          <p:nvPr/>
        </p:nvSpPr>
        <p:spPr>
          <a:xfrm>
            <a:off x="2798320" y="4514810"/>
            <a:ext cx="6185472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0610">
              <a:lnSpc>
                <a:spcPct val="100000"/>
              </a:lnSpc>
              <a:spcBef>
                <a:spcPts val="100"/>
              </a:spcBef>
            </a:pPr>
            <a:r>
              <a:rPr lang="fa-IR" sz="1800">
                <a:latin typeface="Arial"/>
                <a:cs typeface="Arial"/>
              </a:rPr>
              <a:t>Dr. Samad Shams Vahdati, MD</a:t>
            </a:r>
          </a:p>
          <a:p>
            <a:pPr marL="12700" marR="2340610">
              <a:lnSpc>
                <a:spcPct val="100000"/>
              </a:lnSpc>
              <a:spcBef>
                <a:spcPts val="100"/>
              </a:spcBef>
            </a:pPr>
            <a:r>
              <a:rPr lang="fa-IR">
                <a:latin typeface="Arial"/>
                <a:cs typeface="Arial"/>
              </a:rPr>
              <a:t>Professor of emergency medicine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955" y="1788617"/>
            <a:ext cx="714184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12420" algn="l"/>
              </a:tabLst>
            </a:pPr>
            <a:r>
              <a:rPr sz="2400" spc="-5" dirty="0">
                <a:latin typeface="Arial"/>
                <a:cs typeface="Arial"/>
              </a:rPr>
              <a:t>Chest compression-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Adult-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30:2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Children or infant- 30:2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one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rescuer</a:t>
            </a:r>
            <a:endParaRPr sz="2400">
              <a:latin typeface="Arial"/>
              <a:cs typeface="Arial"/>
            </a:endParaRPr>
          </a:p>
          <a:p>
            <a:pPr marL="281051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15:2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more than one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rescuer</a:t>
            </a:r>
            <a:endParaRPr sz="24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312420" algn="l"/>
              </a:tabLst>
            </a:pPr>
            <a:r>
              <a:rPr sz="2400" spc="-5" dirty="0">
                <a:latin typeface="Arial"/>
                <a:cs typeface="Arial"/>
              </a:rPr>
              <a:t>Compression</a:t>
            </a:r>
            <a:r>
              <a:rPr sz="2400" dirty="0">
                <a:latin typeface="Arial"/>
                <a:cs typeface="Arial"/>
              </a:rPr>
              <a:t> rate:</a:t>
            </a:r>
            <a:endParaRPr sz="2400">
              <a:latin typeface="Arial"/>
              <a:cs typeface="Arial"/>
            </a:endParaRPr>
          </a:p>
          <a:p>
            <a:pPr marL="281051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100-120/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</a:t>
            </a:r>
            <a:endParaRPr sz="24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312420" algn="l"/>
              </a:tabLst>
            </a:pPr>
            <a:r>
              <a:rPr sz="2400" spc="-5" dirty="0">
                <a:latin typeface="Arial"/>
                <a:cs typeface="Arial"/>
              </a:rPr>
              <a:t>Compression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depth:</a:t>
            </a:r>
            <a:endParaRPr sz="240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Adult-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least 5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cm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Children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infant-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least </a:t>
            </a:r>
            <a:r>
              <a:rPr sz="2400" spc="-10" dirty="0">
                <a:latin typeface="Arial"/>
                <a:cs typeface="Arial"/>
              </a:rPr>
              <a:t>1/3</a:t>
            </a:r>
            <a:r>
              <a:rPr sz="2400" spc="-15" baseline="24305" dirty="0">
                <a:latin typeface="Arial"/>
                <a:cs typeface="Arial"/>
              </a:rPr>
              <a:t>rd </a:t>
            </a:r>
            <a:r>
              <a:rPr sz="2400" dirty="0">
                <a:latin typeface="Arial"/>
                <a:cs typeface="Arial"/>
              </a:rPr>
              <a:t>AP </a:t>
            </a:r>
            <a:r>
              <a:rPr sz="2400" spc="-5" dirty="0">
                <a:latin typeface="Arial"/>
                <a:cs typeface="Arial"/>
              </a:rPr>
              <a:t>diameter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chest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355" y="1788617"/>
            <a:ext cx="779462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Hand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placement:</a:t>
            </a:r>
            <a:endParaRPr sz="2400">
              <a:latin typeface="Arial"/>
              <a:cs typeface="Arial"/>
            </a:endParaRPr>
          </a:p>
          <a:p>
            <a:pPr marL="12700" marR="25336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Adult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2 hands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lower half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sternum  Children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1 or 2 hands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lower </a:t>
            </a:r>
            <a:r>
              <a:rPr sz="2400" spc="-5" dirty="0">
                <a:latin typeface="Arial"/>
                <a:cs typeface="Arial"/>
              </a:rPr>
              <a:t>half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sternum</a:t>
            </a:r>
            <a:endParaRPr sz="24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tabLst>
                <a:tab pos="2600960" algn="l"/>
              </a:tabLst>
            </a:pPr>
            <a:r>
              <a:rPr sz="2400" dirty="0">
                <a:latin typeface="Arial"/>
                <a:cs typeface="Arial"/>
              </a:rPr>
              <a:t>Infants </a:t>
            </a:r>
            <a:r>
              <a:rPr sz="2400" spc="-5" dirty="0">
                <a:latin typeface="Arial"/>
                <a:cs typeface="Arial"/>
              </a:rPr>
              <a:t>–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fingers	or 2 thumb defending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number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rescuers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Chest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recoil:</a:t>
            </a:r>
            <a:endParaRPr sz="2400">
              <a:latin typeface="Arial"/>
              <a:cs typeface="Arial"/>
            </a:endParaRPr>
          </a:p>
          <a:p>
            <a:pPr marL="287020" marR="290830" indent="-1905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allow full recoil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chest </a:t>
            </a:r>
            <a:r>
              <a:rPr sz="2400" dirty="0">
                <a:latin typeface="Arial"/>
                <a:cs typeface="Arial"/>
              </a:rPr>
              <a:t>after </a:t>
            </a:r>
            <a:r>
              <a:rPr sz="2400" spc="-5" dirty="0">
                <a:latin typeface="Arial"/>
                <a:cs typeface="Arial"/>
              </a:rPr>
              <a:t>each compression; do </a:t>
            </a:r>
            <a:r>
              <a:rPr sz="2400" dirty="0">
                <a:latin typeface="Arial"/>
                <a:cs typeface="Arial"/>
              </a:rPr>
              <a:t>not  </a:t>
            </a:r>
            <a:r>
              <a:rPr sz="2400" spc="-5" dirty="0">
                <a:latin typeface="Arial"/>
                <a:cs typeface="Arial"/>
              </a:rPr>
              <a:t>lean on </a:t>
            </a:r>
            <a:r>
              <a:rPr sz="2400" dirty="0">
                <a:latin typeface="Arial"/>
                <a:cs typeface="Arial"/>
              </a:rPr>
              <a:t>the chest </a:t>
            </a:r>
            <a:r>
              <a:rPr sz="2400" spc="-5" dirty="0">
                <a:latin typeface="Arial"/>
                <a:cs typeface="Arial"/>
              </a:rPr>
              <a:t>after each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compression.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Minimizing interruption: Limit interruptions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chest</a:t>
            </a:r>
            <a:endParaRPr sz="24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compressions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less </a:t>
            </a:r>
            <a:r>
              <a:rPr sz="2400" dirty="0">
                <a:latin typeface="Arial"/>
                <a:cs typeface="Arial"/>
              </a:rPr>
              <a:t>than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1615" y="2112264"/>
            <a:ext cx="3360420" cy="422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855" y="2084832"/>
            <a:ext cx="5237988" cy="4040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1259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443" cy="7559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736" cy="7559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736" cy="7054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827" y="2964561"/>
            <a:ext cx="764159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b="0" dirty="0">
                <a:latin typeface="Arial"/>
                <a:cs typeface="Arial"/>
              </a:rPr>
              <a:t>Adult advanced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cardiovascular  life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support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6040" y="2185352"/>
            <a:ext cx="4529455" cy="2668905"/>
            <a:chOff x="2356040" y="2185352"/>
            <a:chExt cx="4529455" cy="2668905"/>
          </a:xfrm>
        </p:grpSpPr>
        <p:sp>
          <p:nvSpPr>
            <p:cNvPr id="3" name="object 3"/>
            <p:cNvSpPr/>
            <p:nvPr/>
          </p:nvSpPr>
          <p:spPr>
            <a:xfrm>
              <a:off x="2369057" y="4059174"/>
              <a:ext cx="4503420" cy="782320"/>
            </a:xfrm>
            <a:custGeom>
              <a:avLst/>
              <a:gdLst/>
              <a:ahLst/>
              <a:cxnLst/>
              <a:rect l="l" t="t" r="r" b="b"/>
              <a:pathLst>
                <a:path w="4503420" h="782320">
                  <a:moveTo>
                    <a:pt x="2252472" y="0"/>
                  </a:moveTo>
                  <a:lnTo>
                    <a:pt x="2252472" y="390905"/>
                  </a:lnTo>
                  <a:lnTo>
                    <a:pt x="4503420" y="390905"/>
                  </a:lnTo>
                  <a:lnTo>
                    <a:pt x="4503420" y="781811"/>
                  </a:lnTo>
                </a:path>
                <a:path w="4503420" h="782320">
                  <a:moveTo>
                    <a:pt x="2252472" y="0"/>
                  </a:moveTo>
                  <a:lnTo>
                    <a:pt x="2252472" y="390905"/>
                  </a:lnTo>
                  <a:lnTo>
                    <a:pt x="0" y="390905"/>
                  </a:lnTo>
                  <a:lnTo>
                    <a:pt x="0" y="781811"/>
                  </a:lnTo>
                </a:path>
              </a:pathLst>
            </a:custGeom>
            <a:ln w="25908">
              <a:solidFill>
                <a:srgbClr val="3E67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59202" y="2198370"/>
              <a:ext cx="3723640" cy="1861185"/>
            </a:xfrm>
            <a:custGeom>
              <a:avLst/>
              <a:gdLst/>
              <a:ahLst/>
              <a:cxnLst/>
              <a:rect l="l" t="t" r="r" b="b"/>
              <a:pathLst>
                <a:path w="3723640" h="1861185">
                  <a:moveTo>
                    <a:pt x="3723132" y="0"/>
                  </a:moveTo>
                  <a:lnTo>
                    <a:pt x="0" y="0"/>
                  </a:lnTo>
                  <a:lnTo>
                    <a:pt x="0" y="1860804"/>
                  </a:lnTo>
                  <a:lnTo>
                    <a:pt x="3723132" y="1860804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9202" y="2198370"/>
              <a:ext cx="3723640" cy="1861185"/>
            </a:xfrm>
            <a:custGeom>
              <a:avLst/>
              <a:gdLst/>
              <a:ahLst/>
              <a:cxnLst/>
              <a:rect l="l" t="t" r="r" b="b"/>
              <a:pathLst>
                <a:path w="3723640" h="1861185">
                  <a:moveTo>
                    <a:pt x="0" y="1860804"/>
                  </a:moveTo>
                  <a:lnTo>
                    <a:pt x="3723132" y="1860804"/>
                  </a:lnTo>
                  <a:lnTo>
                    <a:pt x="3723132" y="0"/>
                  </a:lnTo>
                  <a:lnTo>
                    <a:pt x="0" y="0"/>
                  </a:lnTo>
                  <a:lnTo>
                    <a:pt x="0" y="18608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2141" y="2767330"/>
            <a:ext cx="2395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FFFFFF"/>
                </a:solidFill>
                <a:latin typeface="Arial"/>
                <a:cs typeface="Arial"/>
              </a:rPr>
              <a:t>Shockable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3712" y="4827968"/>
            <a:ext cx="3749675" cy="1888489"/>
            <a:chOff x="493712" y="4827968"/>
            <a:chExt cx="3749675" cy="1888489"/>
          </a:xfrm>
        </p:grpSpPr>
        <p:sp>
          <p:nvSpPr>
            <p:cNvPr id="8" name="object 8"/>
            <p:cNvSpPr/>
            <p:nvPr/>
          </p:nvSpPr>
          <p:spPr>
            <a:xfrm>
              <a:off x="506729" y="4840985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3723132" y="0"/>
                  </a:moveTo>
                  <a:lnTo>
                    <a:pt x="0" y="0"/>
                  </a:lnTo>
                  <a:lnTo>
                    <a:pt x="0" y="1862327"/>
                  </a:lnTo>
                  <a:lnTo>
                    <a:pt x="3723132" y="1862327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6729" y="4840985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0" y="1862327"/>
                  </a:moveTo>
                  <a:lnTo>
                    <a:pt x="3723132" y="1862327"/>
                  </a:lnTo>
                  <a:lnTo>
                    <a:pt x="3723132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0778" y="4654768"/>
            <a:ext cx="3353435" cy="202946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VT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ts val="4320"/>
              </a:lnSpc>
              <a:spcBef>
                <a:spcPts val="147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Monomorphic  or</a:t>
            </a:r>
            <a:r>
              <a:rPr sz="4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polymorphic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98720" y="4828032"/>
            <a:ext cx="3749040" cy="1888489"/>
            <a:chOff x="4998720" y="4828032"/>
            <a:chExt cx="3749040" cy="1888489"/>
          </a:xfrm>
        </p:grpSpPr>
        <p:sp>
          <p:nvSpPr>
            <p:cNvPr id="12" name="object 12"/>
            <p:cNvSpPr/>
            <p:nvPr/>
          </p:nvSpPr>
          <p:spPr>
            <a:xfrm>
              <a:off x="5011674" y="4840986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3723131" y="0"/>
                  </a:moveTo>
                  <a:lnTo>
                    <a:pt x="0" y="0"/>
                  </a:lnTo>
                  <a:lnTo>
                    <a:pt x="0" y="1862327"/>
                  </a:lnTo>
                  <a:lnTo>
                    <a:pt x="3723131" y="1862327"/>
                  </a:lnTo>
                  <a:lnTo>
                    <a:pt x="37231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1674" y="4840986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0" y="1862327"/>
                  </a:moveTo>
                  <a:lnTo>
                    <a:pt x="3723131" y="1862327"/>
                  </a:lnTo>
                  <a:lnTo>
                    <a:pt x="3723131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80838" y="4654768"/>
            <a:ext cx="3382645" cy="202946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30"/>
              </a:spcBef>
            </a:pP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VF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ts val="4320"/>
              </a:lnSpc>
              <a:spcBef>
                <a:spcPts val="147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Fine or</a:t>
            </a:r>
            <a:r>
              <a:rPr sz="4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Coarse 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VF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5681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latin typeface="Arial"/>
                <a:cs typeface="Arial"/>
              </a:rPr>
              <a:t>Ventricular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tachycardia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0480" y="1863369"/>
            <a:ext cx="7553325" cy="283781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.R-R </a:t>
            </a:r>
            <a:r>
              <a:rPr sz="2800" dirty="0">
                <a:latin typeface="Arial"/>
                <a:cs typeface="Arial"/>
              </a:rPr>
              <a:t>interval </a:t>
            </a:r>
            <a:r>
              <a:rPr sz="2800" spc="-5" dirty="0">
                <a:latin typeface="Arial"/>
                <a:cs typeface="Arial"/>
              </a:rPr>
              <a:t>usually </a:t>
            </a:r>
            <a:r>
              <a:rPr sz="2800" spc="-20" dirty="0">
                <a:latin typeface="Arial"/>
                <a:cs typeface="Arial"/>
              </a:rPr>
              <a:t>regular, </a:t>
            </a:r>
            <a:r>
              <a:rPr sz="2800" spc="-5" dirty="0">
                <a:latin typeface="Arial"/>
                <a:cs typeface="Arial"/>
              </a:rPr>
              <a:t>not always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QRS </a:t>
            </a:r>
            <a:r>
              <a:rPr sz="2800" dirty="0">
                <a:latin typeface="Arial"/>
                <a:cs typeface="Arial"/>
              </a:rPr>
              <a:t>not preceded by 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wave.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Wide and </a:t>
            </a:r>
            <a:r>
              <a:rPr sz="2800" dirty="0">
                <a:latin typeface="Arial"/>
                <a:cs typeface="Arial"/>
              </a:rPr>
              <a:t>bizzare </a:t>
            </a:r>
            <a:r>
              <a:rPr sz="2800" spc="-10" dirty="0">
                <a:latin typeface="Arial"/>
                <a:cs typeface="Arial"/>
              </a:rPr>
              <a:t>QRS.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Difficult </a:t>
            </a:r>
            <a:r>
              <a:rPr sz="2800" spc="-5" dirty="0">
                <a:latin typeface="Arial"/>
                <a:cs typeface="Arial"/>
              </a:rPr>
              <a:t>to find </a:t>
            </a:r>
            <a:r>
              <a:rPr sz="2800" dirty="0">
                <a:latin typeface="Arial"/>
                <a:cs typeface="Arial"/>
              </a:rPr>
              <a:t>seperation </a:t>
            </a:r>
            <a:r>
              <a:rPr sz="2800" spc="-5" dirty="0">
                <a:latin typeface="Arial"/>
                <a:cs typeface="Arial"/>
              </a:rPr>
              <a:t>between QRS and T  wave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2985"/>
              </a:lnSpc>
            </a:pPr>
            <a:r>
              <a:rPr sz="2800" dirty="0">
                <a:latin typeface="Arial"/>
                <a:cs typeface="Arial"/>
              </a:rPr>
              <a:t>Rate=100-250bpm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4336" y="4975860"/>
            <a:ext cx="6909815" cy="1933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1036701"/>
            <a:ext cx="55467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30" dirty="0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sz="2400" b="0" spc="-30" dirty="0">
                <a:solidFill>
                  <a:srgbClr val="565F6C"/>
                </a:solidFill>
                <a:latin typeface="Arial"/>
                <a:cs typeface="Arial"/>
              </a:rPr>
              <a:t>DVANCED </a:t>
            </a:r>
            <a:r>
              <a:rPr sz="2400" b="0" spc="-5" dirty="0">
                <a:solidFill>
                  <a:srgbClr val="565F6C"/>
                </a:solidFill>
                <a:latin typeface="Arial"/>
                <a:cs typeface="Arial"/>
              </a:rPr>
              <a:t>CARDIAC </a:t>
            </a:r>
            <a:r>
              <a:rPr sz="2400" b="0" dirty="0">
                <a:solidFill>
                  <a:srgbClr val="565F6C"/>
                </a:solidFill>
                <a:latin typeface="Arial"/>
                <a:cs typeface="Arial"/>
              </a:rPr>
              <a:t>LIFE</a:t>
            </a:r>
            <a:r>
              <a:rPr sz="2400" b="0" spc="52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565F6C"/>
                </a:solidFill>
                <a:latin typeface="Arial"/>
                <a:cs typeface="Arial"/>
              </a:rPr>
              <a:t>SUPPORT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355" y="2520823"/>
            <a:ext cx="80568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  <a:tab pos="3063240" algn="l"/>
              </a:tabLst>
            </a:pPr>
            <a:r>
              <a:rPr sz="2400" spc="-5" dirty="0">
                <a:latin typeface="Arial"/>
                <a:cs typeface="Arial"/>
              </a:rPr>
              <a:t>Advanced cardiac life support </a:t>
            </a:r>
            <a:r>
              <a:rPr sz="2400" spc="-1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advancedcardiovascular  life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support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ACLS</a:t>
            </a:r>
            <a:r>
              <a:rPr sz="2400" spc="-5" dirty="0">
                <a:latin typeface="Arial"/>
                <a:cs typeface="Arial"/>
              </a:rPr>
              <a:t>)	</a:t>
            </a:r>
            <a:r>
              <a:rPr sz="2400" dirty="0">
                <a:latin typeface="Arial"/>
                <a:cs typeface="Arial"/>
              </a:rPr>
              <a:t>refers to </a:t>
            </a:r>
            <a:r>
              <a:rPr sz="2400" spc="-5" dirty="0">
                <a:latin typeface="Arial"/>
                <a:cs typeface="Arial"/>
              </a:rPr>
              <a:t>a set of clinical  interventions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urgent </a:t>
            </a:r>
            <a:r>
              <a:rPr sz="2400" dirty="0">
                <a:latin typeface="Arial"/>
                <a:cs typeface="Arial"/>
              </a:rPr>
              <a:t>treatment of </a:t>
            </a:r>
            <a:r>
              <a:rPr sz="2400" spc="-5" dirty="0">
                <a:latin typeface="Arial"/>
                <a:cs typeface="Arial"/>
              </a:rPr>
              <a:t>cardiac </a:t>
            </a:r>
            <a:r>
              <a:rPr sz="2400" dirty="0">
                <a:latin typeface="Arial"/>
                <a:cs typeface="Arial"/>
              </a:rPr>
              <a:t>arrest  </a:t>
            </a:r>
            <a:r>
              <a:rPr sz="2400" spc="-5" dirty="0">
                <a:latin typeface="Arial"/>
                <a:cs typeface="Arial"/>
              </a:rPr>
              <a:t>and other life-threatening medical emergencies, as well  as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knowledge and skills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deploy those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interventions.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80" y="2289048"/>
            <a:ext cx="4882896" cy="164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2400" y="1213866"/>
            <a:ext cx="39643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Torsades </a:t>
            </a:r>
            <a:r>
              <a:rPr sz="3200" dirty="0"/>
              <a:t>de</a:t>
            </a:r>
            <a:r>
              <a:rPr sz="3200" spc="-125" dirty="0"/>
              <a:t> </a:t>
            </a:r>
            <a:r>
              <a:rPr sz="3200" dirty="0"/>
              <a:t>Pointes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52296" y="4379467"/>
            <a:ext cx="73113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Ttwisting of points, is a distinctive form of polymorphic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ventricular  tachycardia characterized by a gradual change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amplitude  and twisting of the QRS complexes around the isoelectric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Rate cannot be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determined.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5183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latin typeface="Arial"/>
                <a:cs typeface="Arial"/>
              </a:rPr>
              <a:t>Ventricular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fibrillation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6078" y="5420309"/>
            <a:ext cx="622109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 severely abnormal heart rhythm (arrhythmia) that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life-threatening.</a:t>
            </a:r>
            <a:endParaRPr sz="2000">
              <a:latin typeface="Arial"/>
              <a:cs typeface="Arial"/>
            </a:endParaRPr>
          </a:p>
          <a:p>
            <a:pPr marL="82550" marR="1645285" indent="-704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No identifiable </a:t>
            </a:r>
            <a:r>
              <a:rPr sz="2000" spc="-130" dirty="0">
                <a:latin typeface="Arial"/>
                <a:cs typeface="Arial"/>
              </a:rPr>
              <a:t>P, </a:t>
            </a:r>
            <a:r>
              <a:rPr sz="2000" dirty="0">
                <a:latin typeface="Arial"/>
                <a:cs typeface="Arial"/>
              </a:rPr>
              <a:t>QRS or T wave  Emergency- requires Basic Life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Rate cannot be discerned, </a:t>
            </a:r>
            <a:r>
              <a:rPr sz="2000" spc="-5" dirty="0">
                <a:latin typeface="Arial"/>
                <a:cs typeface="Arial"/>
              </a:rPr>
              <a:t>rhythm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unorganized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1539240"/>
            <a:ext cx="8595360" cy="343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6040" y="2185352"/>
            <a:ext cx="4529455" cy="2668905"/>
            <a:chOff x="2356040" y="2185352"/>
            <a:chExt cx="4529455" cy="2668905"/>
          </a:xfrm>
        </p:grpSpPr>
        <p:sp>
          <p:nvSpPr>
            <p:cNvPr id="3" name="object 3"/>
            <p:cNvSpPr/>
            <p:nvPr/>
          </p:nvSpPr>
          <p:spPr>
            <a:xfrm>
              <a:off x="2369057" y="4059174"/>
              <a:ext cx="4503420" cy="782320"/>
            </a:xfrm>
            <a:custGeom>
              <a:avLst/>
              <a:gdLst/>
              <a:ahLst/>
              <a:cxnLst/>
              <a:rect l="l" t="t" r="r" b="b"/>
              <a:pathLst>
                <a:path w="4503420" h="782320">
                  <a:moveTo>
                    <a:pt x="2252472" y="0"/>
                  </a:moveTo>
                  <a:lnTo>
                    <a:pt x="2252472" y="390905"/>
                  </a:lnTo>
                  <a:lnTo>
                    <a:pt x="4503420" y="390905"/>
                  </a:lnTo>
                  <a:lnTo>
                    <a:pt x="4503420" y="781811"/>
                  </a:lnTo>
                </a:path>
                <a:path w="4503420" h="782320">
                  <a:moveTo>
                    <a:pt x="2252472" y="0"/>
                  </a:moveTo>
                  <a:lnTo>
                    <a:pt x="2252472" y="390905"/>
                  </a:lnTo>
                  <a:lnTo>
                    <a:pt x="0" y="390905"/>
                  </a:lnTo>
                  <a:lnTo>
                    <a:pt x="0" y="781811"/>
                  </a:lnTo>
                </a:path>
              </a:pathLst>
            </a:custGeom>
            <a:ln w="25908">
              <a:solidFill>
                <a:srgbClr val="3E67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59202" y="2198370"/>
              <a:ext cx="3723640" cy="1861185"/>
            </a:xfrm>
            <a:custGeom>
              <a:avLst/>
              <a:gdLst/>
              <a:ahLst/>
              <a:cxnLst/>
              <a:rect l="l" t="t" r="r" b="b"/>
              <a:pathLst>
                <a:path w="3723640" h="1861185">
                  <a:moveTo>
                    <a:pt x="3723132" y="0"/>
                  </a:moveTo>
                  <a:lnTo>
                    <a:pt x="0" y="0"/>
                  </a:lnTo>
                  <a:lnTo>
                    <a:pt x="0" y="1860804"/>
                  </a:lnTo>
                  <a:lnTo>
                    <a:pt x="3723132" y="1860804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9202" y="2198370"/>
              <a:ext cx="3723640" cy="1861185"/>
            </a:xfrm>
            <a:custGeom>
              <a:avLst/>
              <a:gdLst/>
              <a:ahLst/>
              <a:cxnLst/>
              <a:rect l="l" t="t" r="r" b="b"/>
              <a:pathLst>
                <a:path w="3723640" h="1861185">
                  <a:moveTo>
                    <a:pt x="0" y="1860804"/>
                  </a:moveTo>
                  <a:lnTo>
                    <a:pt x="3723132" y="1860804"/>
                  </a:lnTo>
                  <a:lnTo>
                    <a:pt x="3723132" y="0"/>
                  </a:lnTo>
                  <a:lnTo>
                    <a:pt x="0" y="0"/>
                  </a:lnTo>
                  <a:lnTo>
                    <a:pt x="0" y="18608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9201" y="2198370"/>
            <a:ext cx="3723640" cy="186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869315">
              <a:lnSpc>
                <a:spcPct val="100000"/>
              </a:lnSpc>
              <a:spcBef>
                <a:spcPts val="2020"/>
              </a:spcBef>
            </a:pPr>
            <a:r>
              <a:rPr sz="2700" b="0" dirty="0">
                <a:solidFill>
                  <a:srgbClr val="FFFFFF"/>
                </a:solidFill>
                <a:latin typeface="Arial"/>
                <a:cs typeface="Arial"/>
              </a:rPr>
              <a:t>Unshockable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3712" y="4827968"/>
            <a:ext cx="3749675" cy="1888489"/>
            <a:chOff x="493712" y="4827968"/>
            <a:chExt cx="3749675" cy="1888489"/>
          </a:xfrm>
        </p:grpSpPr>
        <p:sp>
          <p:nvSpPr>
            <p:cNvPr id="8" name="object 8"/>
            <p:cNvSpPr/>
            <p:nvPr/>
          </p:nvSpPr>
          <p:spPr>
            <a:xfrm>
              <a:off x="506729" y="4840985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3723132" y="0"/>
                  </a:moveTo>
                  <a:lnTo>
                    <a:pt x="0" y="0"/>
                  </a:lnTo>
                  <a:lnTo>
                    <a:pt x="0" y="1862327"/>
                  </a:lnTo>
                  <a:lnTo>
                    <a:pt x="3723132" y="1862327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6729" y="4840985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0" y="1862327"/>
                  </a:moveTo>
                  <a:lnTo>
                    <a:pt x="3723132" y="1862327"/>
                  </a:lnTo>
                  <a:lnTo>
                    <a:pt x="3723132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6730" y="4840986"/>
            <a:ext cx="3723640" cy="186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212215">
              <a:lnSpc>
                <a:spcPct val="100000"/>
              </a:lnSpc>
              <a:spcBef>
                <a:spcPts val="203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Asystole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98720" y="4828032"/>
            <a:ext cx="3749040" cy="1888489"/>
            <a:chOff x="4998720" y="4828032"/>
            <a:chExt cx="3749040" cy="1888489"/>
          </a:xfrm>
        </p:grpSpPr>
        <p:sp>
          <p:nvSpPr>
            <p:cNvPr id="12" name="object 12"/>
            <p:cNvSpPr/>
            <p:nvPr/>
          </p:nvSpPr>
          <p:spPr>
            <a:xfrm>
              <a:off x="5011674" y="4840986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3723131" y="0"/>
                  </a:moveTo>
                  <a:lnTo>
                    <a:pt x="0" y="0"/>
                  </a:lnTo>
                  <a:lnTo>
                    <a:pt x="0" y="1862327"/>
                  </a:lnTo>
                  <a:lnTo>
                    <a:pt x="3723131" y="1862327"/>
                  </a:lnTo>
                  <a:lnTo>
                    <a:pt x="37231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1674" y="4840986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0" y="1862327"/>
                  </a:moveTo>
                  <a:lnTo>
                    <a:pt x="3723131" y="1862327"/>
                  </a:lnTo>
                  <a:lnTo>
                    <a:pt x="3723131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11673" y="4840986"/>
            <a:ext cx="3723640" cy="186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30"/>
              </a:lnSpc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PEA-</a:t>
            </a:r>
            <a:r>
              <a:rPr sz="2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pulseless</a:t>
            </a:r>
            <a:endParaRPr sz="2700">
              <a:latin typeface="Arial"/>
              <a:cs typeface="Arial"/>
            </a:endParaRPr>
          </a:p>
          <a:p>
            <a:pPr marL="415290" marR="407670" algn="ctr">
              <a:lnSpc>
                <a:spcPts val="2920"/>
              </a:lnSpc>
              <a:spcBef>
                <a:spcPts val="2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electrical activity</a:t>
            </a:r>
            <a:r>
              <a:rPr sz="27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or  EMD-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2705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electromechanical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3080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dissociation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22580"/>
            <a:ext cx="2393950" cy="70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spc="15" dirty="0"/>
              <a:t>As</a:t>
            </a:r>
            <a:r>
              <a:rPr sz="4450" spc="-5" dirty="0"/>
              <a:t>y</a:t>
            </a:r>
            <a:r>
              <a:rPr sz="4450" spc="10" dirty="0"/>
              <a:t>stole</a:t>
            </a:r>
            <a:endParaRPr sz="4450"/>
          </a:p>
        </p:txBody>
      </p:sp>
      <p:sp>
        <p:nvSpPr>
          <p:cNvPr id="3" name="object 3"/>
          <p:cNvSpPr/>
          <p:nvPr/>
        </p:nvSpPr>
        <p:spPr>
          <a:xfrm>
            <a:off x="1421891" y="1562100"/>
            <a:ext cx="5998464" cy="196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5597" y="4202684"/>
            <a:ext cx="64687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state of </a:t>
            </a:r>
            <a:r>
              <a:rPr sz="2400" spc="-5" dirty="0">
                <a:latin typeface="Arial"/>
                <a:cs typeface="Arial"/>
              </a:rPr>
              <a:t>no cardiac electrical </a:t>
            </a:r>
            <a:r>
              <a:rPr sz="2400" spc="-25" dirty="0">
                <a:latin typeface="Arial"/>
                <a:cs typeface="Arial"/>
              </a:rPr>
              <a:t>activity, </a:t>
            </a:r>
            <a:r>
              <a:rPr sz="2400" spc="-5" dirty="0">
                <a:latin typeface="Arial"/>
                <a:cs typeface="Arial"/>
              </a:rPr>
              <a:t>hence no  contractions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myocardium and no cardiac  output </a:t>
            </a:r>
            <a:r>
              <a:rPr sz="2400" spc="-1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blood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flow.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Rate, </a:t>
            </a:r>
            <a:r>
              <a:rPr sz="2400" dirty="0">
                <a:latin typeface="Arial"/>
                <a:cs typeface="Arial"/>
              </a:rPr>
              <a:t>rhythm, </a:t>
            </a:r>
            <a:r>
              <a:rPr sz="2400" spc="-5" dirty="0">
                <a:latin typeface="Arial"/>
                <a:cs typeface="Arial"/>
              </a:rPr>
              <a:t>p and </a:t>
            </a:r>
            <a:r>
              <a:rPr sz="2400" dirty="0">
                <a:latin typeface="Arial"/>
                <a:cs typeface="Arial"/>
              </a:rPr>
              <a:t>QRS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absent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66414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Pulseless electrical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4150000"/>
            <a:ext cx="7136130" cy="24536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Pulseless </a:t>
            </a:r>
            <a:r>
              <a:rPr sz="2800" dirty="0">
                <a:latin typeface="Arial"/>
                <a:cs typeface="Arial"/>
              </a:rPr>
              <a:t>electrical </a:t>
            </a:r>
            <a:r>
              <a:rPr sz="2800" spc="-5" dirty="0">
                <a:latin typeface="Arial"/>
                <a:cs typeface="Arial"/>
              </a:rPr>
              <a:t>activity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(PEA)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unresponsiveness and no palpable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pulse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some organized </a:t>
            </a:r>
            <a:r>
              <a:rPr sz="2800" dirty="0">
                <a:latin typeface="Arial"/>
                <a:cs typeface="Arial"/>
              </a:rPr>
              <a:t>cardiac electrical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activity.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  <a:tab pos="2040255" algn="l"/>
              </a:tabLst>
            </a:pPr>
            <a:r>
              <a:rPr sz="2800" spc="-5" dirty="0">
                <a:latin typeface="Arial"/>
                <a:cs typeface="Arial"/>
              </a:rPr>
              <a:t>previously	</a:t>
            </a:r>
            <a:r>
              <a:rPr sz="2800" dirty="0">
                <a:latin typeface="Arial"/>
                <a:cs typeface="Arial"/>
              </a:rPr>
              <a:t>referred </a:t>
            </a:r>
            <a:r>
              <a:rPr sz="2800" spc="-5" dirty="0">
                <a:latin typeface="Arial"/>
                <a:cs typeface="Arial"/>
              </a:rPr>
              <a:t>to as electromechanical  </a:t>
            </a:r>
            <a:r>
              <a:rPr sz="2800" dirty="0">
                <a:latin typeface="Arial"/>
                <a:cs typeface="Arial"/>
              </a:rPr>
              <a:t>dissociation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4355" y="1341120"/>
            <a:ext cx="6630924" cy="2956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995" y="278891"/>
            <a:ext cx="8543543" cy="7034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493" y="102458"/>
            <a:ext cx="8061126" cy="7377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780" y="6534404"/>
            <a:ext cx="13004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Arial"/>
                <a:cs typeface="Arial"/>
              </a:rPr>
              <a:t>Vt/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vf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7284" y="47244"/>
            <a:ext cx="2505710" cy="775970"/>
            <a:chOff x="367284" y="47244"/>
            <a:chExt cx="2505710" cy="775970"/>
          </a:xfrm>
        </p:grpSpPr>
        <p:sp>
          <p:nvSpPr>
            <p:cNvPr id="4" name="object 4"/>
            <p:cNvSpPr/>
            <p:nvPr/>
          </p:nvSpPr>
          <p:spPr>
            <a:xfrm>
              <a:off x="380238" y="60198"/>
              <a:ext cx="2479675" cy="749935"/>
            </a:xfrm>
            <a:custGeom>
              <a:avLst/>
              <a:gdLst/>
              <a:ahLst/>
              <a:cxnLst/>
              <a:rect l="l" t="t" r="r" b="b"/>
              <a:pathLst>
                <a:path w="2479675" h="749935">
                  <a:moveTo>
                    <a:pt x="2404618" y="0"/>
                  </a:moveTo>
                  <a:lnTo>
                    <a:pt x="74980" y="0"/>
                  </a:lnTo>
                  <a:lnTo>
                    <a:pt x="45793" y="5885"/>
                  </a:lnTo>
                  <a:lnTo>
                    <a:pt x="21959" y="21939"/>
                  </a:lnTo>
                  <a:lnTo>
                    <a:pt x="5891" y="45755"/>
                  </a:lnTo>
                  <a:lnTo>
                    <a:pt x="0" y="74930"/>
                  </a:lnTo>
                  <a:lnTo>
                    <a:pt x="0" y="674877"/>
                  </a:lnTo>
                  <a:lnTo>
                    <a:pt x="5891" y="704052"/>
                  </a:lnTo>
                  <a:lnTo>
                    <a:pt x="21959" y="727868"/>
                  </a:lnTo>
                  <a:lnTo>
                    <a:pt x="45793" y="743922"/>
                  </a:lnTo>
                  <a:lnTo>
                    <a:pt x="74980" y="749808"/>
                  </a:lnTo>
                  <a:lnTo>
                    <a:pt x="2404618" y="749808"/>
                  </a:lnTo>
                  <a:lnTo>
                    <a:pt x="2433792" y="743922"/>
                  </a:lnTo>
                  <a:lnTo>
                    <a:pt x="2457608" y="727868"/>
                  </a:lnTo>
                  <a:lnTo>
                    <a:pt x="2473662" y="704052"/>
                  </a:lnTo>
                  <a:lnTo>
                    <a:pt x="2479548" y="674877"/>
                  </a:lnTo>
                  <a:lnTo>
                    <a:pt x="2479548" y="74930"/>
                  </a:lnTo>
                  <a:lnTo>
                    <a:pt x="2473662" y="45755"/>
                  </a:lnTo>
                  <a:lnTo>
                    <a:pt x="2457608" y="21939"/>
                  </a:lnTo>
                  <a:lnTo>
                    <a:pt x="2433792" y="5885"/>
                  </a:lnTo>
                  <a:lnTo>
                    <a:pt x="240461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238" y="60198"/>
              <a:ext cx="2479675" cy="749935"/>
            </a:xfrm>
            <a:custGeom>
              <a:avLst/>
              <a:gdLst/>
              <a:ahLst/>
              <a:cxnLst/>
              <a:rect l="l" t="t" r="r" b="b"/>
              <a:pathLst>
                <a:path w="2479675" h="749935">
                  <a:moveTo>
                    <a:pt x="0" y="74930"/>
                  </a:moveTo>
                  <a:lnTo>
                    <a:pt x="5891" y="45755"/>
                  </a:lnTo>
                  <a:lnTo>
                    <a:pt x="21959" y="21939"/>
                  </a:lnTo>
                  <a:lnTo>
                    <a:pt x="45793" y="5885"/>
                  </a:lnTo>
                  <a:lnTo>
                    <a:pt x="74980" y="0"/>
                  </a:lnTo>
                  <a:lnTo>
                    <a:pt x="2404618" y="0"/>
                  </a:lnTo>
                  <a:lnTo>
                    <a:pt x="2433792" y="5885"/>
                  </a:lnTo>
                  <a:lnTo>
                    <a:pt x="2457608" y="21939"/>
                  </a:lnTo>
                  <a:lnTo>
                    <a:pt x="2473662" y="45755"/>
                  </a:lnTo>
                  <a:lnTo>
                    <a:pt x="2479548" y="74930"/>
                  </a:lnTo>
                  <a:lnTo>
                    <a:pt x="2479548" y="674877"/>
                  </a:lnTo>
                  <a:lnTo>
                    <a:pt x="2473662" y="704052"/>
                  </a:lnTo>
                  <a:lnTo>
                    <a:pt x="2457608" y="727868"/>
                  </a:lnTo>
                  <a:lnTo>
                    <a:pt x="2433792" y="743922"/>
                  </a:lnTo>
                  <a:lnTo>
                    <a:pt x="2404618" y="749808"/>
                  </a:lnTo>
                  <a:lnTo>
                    <a:pt x="74980" y="749808"/>
                  </a:lnTo>
                  <a:lnTo>
                    <a:pt x="45793" y="743922"/>
                  </a:lnTo>
                  <a:lnTo>
                    <a:pt x="21959" y="727868"/>
                  </a:lnTo>
                  <a:lnTo>
                    <a:pt x="5891" y="704052"/>
                  </a:lnTo>
                  <a:lnTo>
                    <a:pt x="0" y="674877"/>
                  </a:lnTo>
                  <a:lnTo>
                    <a:pt x="0" y="7493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6031" y="202184"/>
            <a:ext cx="195008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739140" marR="5080" indent="-727075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defibrillitor  shock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33420" y="355092"/>
            <a:ext cx="2279015" cy="443865"/>
            <a:chOff x="3233420" y="355092"/>
            <a:chExt cx="2279015" cy="443865"/>
          </a:xfrm>
        </p:grpSpPr>
        <p:sp>
          <p:nvSpPr>
            <p:cNvPr id="8" name="object 8"/>
            <p:cNvSpPr/>
            <p:nvPr/>
          </p:nvSpPr>
          <p:spPr>
            <a:xfrm>
              <a:off x="3233420" y="355092"/>
              <a:ext cx="2279015" cy="443865"/>
            </a:xfrm>
            <a:custGeom>
              <a:avLst/>
              <a:gdLst/>
              <a:ahLst/>
              <a:cxnLst/>
              <a:rect l="l" t="t" r="r" b="b"/>
              <a:pathLst>
                <a:path w="2279015" h="443865">
                  <a:moveTo>
                    <a:pt x="16763" y="0"/>
                  </a:moveTo>
                  <a:lnTo>
                    <a:pt x="0" y="201295"/>
                  </a:lnTo>
                  <a:lnTo>
                    <a:pt x="2102866" y="376427"/>
                  </a:lnTo>
                  <a:lnTo>
                    <a:pt x="2097278" y="443483"/>
                  </a:lnTo>
                  <a:lnTo>
                    <a:pt x="2278888" y="289687"/>
                  </a:lnTo>
                  <a:lnTo>
                    <a:pt x="2125218" y="108076"/>
                  </a:lnTo>
                  <a:lnTo>
                    <a:pt x="2119630" y="175132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B1C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20490" y="455168"/>
              <a:ext cx="809625" cy="167640"/>
            </a:xfrm>
            <a:custGeom>
              <a:avLst/>
              <a:gdLst/>
              <a:ahLst/>
              <a:cxnLst/>
              <a:rect l="l" t="t" r="r" b="b"/>
              <a:pathLst>
                <a:path w="809625" h="167640">
                  <a:moveTo>
                    <a:pt x="0" y="0"/>
                  </a:moveTo>
                  <a:lnTo>
                    <a:pt x="30352" y="103124"/>
                  </a:lnTo>
                  <a:lnTo>
                    <a:pt x="43942" y="104267"/>
                  </a:lnTo>
                  <a:lnTo>
                    <a:pt x="49621" y="92710"/>
                  </a:lnTo>
                  <a:lnTo>
                    <a:pt x="38100" y="92710"/>
                  </a:lnTo>
                  <a:lnTo>
                    <a:pt x="37084" y="87502"/>
                  </a:lnTo>
                  <a:lnTo>
                    <a:pt x="35813" y="81915"/>
                  </a:lnTo>
                  <a:lnTo>
                    <a:pt x="34162" y="75946"/>
                  </a:lnTo>
                  <a:lnTo>
                    <a:pt x="14224" y="1143"/>
                  </a:lnTo>
                  <a:lnTo>
                    <a:pt x="0" y="0"/>
                  </a:lnTo>
                  <a:close/>
                </a:path>
                <a:path w="809625" h="167640">
                  <a:moveTo>
                    <a:pt x="77977" y="6476"/>
                  </a:moveTo>
                  <a:lnTo>
                    <a:pt x="44831" y="76835"/>
                  </a:lnTo>
                  <a:lnTo>
                    <a:pt x="42418" y="82169"/>
                  </a:lnTo>
                  <a:lnTo>
                    <a:pt x="40132" y="87502"/>
                  </a:lnTo>
                  <a:lnTo>
                    <a:pt x="38100" y="92710"/>
                  </a:lnTo>
                  <a:lnTo>
                    <a:pt x="49621" y="92710"/>
                  </a:lnTo>
                  <a:lnTo>
                    <a:pt x="91439" y="7620"/>
                  </a:lnTo>
                  <a:lnTo>
                    <a:pt x="77977" y="6476"/>
                  </a:lnTo>
                  <a:close/>
                </a:path>
                <a:path w="809625" h="167640">
                  <a:moveTo>
                    <a:pt x="207645" y="15494"/>
                  </a:moveTo>
                  <a:lnTo>
                    <a:pt x="170052" y="116586"/>
                  </a:lnTo>
                  <a:lnTo>
                    <a:pt x="179959" y="117348"/>
                  </a:lnTo>
                  <a:lnTo>
                    <a:pt x="217550" y="16382"/>
                  </a:lnTo>
                  <a:lnTo>
                    <a:pt x="207645" y="15494"/>
                  </a:lnTo>
                  <a:close/>
                </a:path>
                <a:path w="809625" h="167640">
                  <a:moveTo>
                    <a:pt x="95250" y="7874"/>
                  </a:moveTo>
                  <a:lnTo>
                    <a:pt x="94234" y="19685"/>
                  </a:lnTo>
                  <a:lnTo>
                    <a:pt x="127254" y="22478"/>
                  </a:lnTo>
                  <a:lnTo>
                    <a:pt x="119887" y="110617"/>
                  </a:lnTo>
                  <a:lnTo>
                    <a:pt x="133096" y="111760"/>
                  </a:lnTo>
                  <a:lnTo>
                    <a:pt x="140462" y="23495"/>
                  </a:lnTo>
                  <a:lnTo>
                    <a:pt x="173819" y="23495"/>
                  </a:lnTo>
                  <a:lnTo>
                    <a:pt x="174498" y="14477"/>
                  </a:lnTo>
                  <a:lnTo>
                    <a:pt x="95250" y="7874"/>
                  </a:lnTo>
                  <a:close/>
                </a:path>
                <a:path w="809625" h="167640">
                  <a:moveTo>
                    <a:pt x="173819" y="23495"/>
                  </a:moveTo>
                  <a:lnTo>
                    <a:pt x="140462" y="23495"/>
                  </a:lnTo>
                  <a:lnTo>
                    <a:pt x="173609" y="26289"/>
                  </a:lnTo>
                  <a:lnTo>
                    <a:pt x="173819" y="23495"/>
                  </a:lnTo>
                  <a:close/>
                </a:path>
                <a:path w="809625" h="167640">
                  <a:moveTo>
                    <a:pt x="218694" y="18161"/>
                  </a:moveTo>
                  <a:lnTo>
                    <a:pt x="249047" y="121412"/>
                  </a:lnTo>
                  <a:lnTo>
                    <a:pt x="262636" y="122554"/>
                  </a:lnTo>
                  <a:lnTo>
                    <a:pt x="268308" y="110998"/>
                  </a:lnTo>
                  <a:lnTo>
                    <a:pt x="256794" y="110998"/>
                  </a:lnTo>
                  <a:lnTo>
                    <a:pt x="255749" y="105664"/>
                  </a:lnTo>
                  <a:lnTo>
                    <a:pt x="254508" y="100202"/>
                  </a:lnTo>
                  <a:lnTo>
                    <a:pt x="252857" y="94106"/>
                  </a:lnTo>
                  <a:lnTo>
                    <a:pt x="232918" y="19303"/>
                  </a:lnTo>
                  <a:lnTo>
                    <a:pt x="218694" y="18161"/>
                  </a:lnTo>
                  <a:close/>
                </a:path>
                <a:path w="809625" h="167640">
                  <a:moveTo>
                    <a:pt x="296672" y="24638"/>
                  </a:moveTo>
                  <a:lnTo>
                    <a:pt x="263525" y="94996"/>
                  </a:lnTo>
                  <a:lnTo>
                    <a:pt x="261112" y="100329"/>
                  </a:lnTo>
                  <a:lnTo>
                    <a:pt x="258777" y="105791"/>
                  </a:lnTo>
                  <a:lnTo>
                    <a:pt x="256794" y="110998"/>
                  </a:lnTo>
                  <a:lnTo>
                    <a:pt x="268308" y="110998"/>
                  </a:lnTo>
                  <a:lnTo>
                    <a:pt x="310134" y="25780"/>
                  </a:lnTo>
                  <a:lnTo>
                    <a:pt x="296672" y="24638"/>
                  </a:lnTo>
                  <a:close/>
                </a:path>
                <a:path w="809625" h="167640">
                  <a:moveTo>
                    <a:pt x="322199" y="26797"/>
                  </a:moveTo>
                  <a:lnTo>
                    <a:pt x="313817" y="126746"/>
                  </a:lnTo>
                  <a:lnTo>
                    <a:pt x="327025" y="127889"/>
                  </a:lnTo>
                  <a:lnTo>
                    <a:pt x="330835" y="82423"/>
                  </a:lnTo>
                  <a:lnTo>
                    <a:pt x="378121" y="82423"/>
                  </a:lnTo>
                  <a:lnTo>
                    <a:pt x="378713" y="74549"/>
                  </a:lnTo>
                  <a:lnTo>
                    <a:pt x="331850" y="70612"/>
                  </a:lnTo>
                  <a:lnTo>
                    <a:pt x="334390" y="39624"/>
                  </a:lnTo>
                  <a:lnTo>
                    <a:pt x="389013" y="39624"/>
                  </a:lnTo>
                  <a:lnTo>
                    <a:pt x="389636" y="32385"/>
                  </a:lnTo>
                  <a:lnTo>
                    <a:pt x="322199" y="26797"/>
                  </a:lnTo>
                  <a:close/>
                </a:path>
                <a:path w="809625" h="167640">
                  <a:moveTo>
                    <a:pt x="378121" y="82423"/>
                  </a:moveTo>
                  <a:lnTo>
                    <a:pt x="330835" y="82423"/>
                  </a:lnTo>
                  <a:lnTo>
                    <a:pt x="377825" y="86360"/>
                  </a:lnTo>
                  <a:lnTo>
                    <a:pt x="378121" y="82423"/>
                  </a:lnTo>
                  <a:close/>
                </a:path>
                <a:path w="809625" h="167640">
                  <a:moveTo>
                    <a:pt x="389013" y="39624"/>
                  </a:moveTo>
                  <a:lnTo>
                    <a:pt x="334390" y="39624"/>
                  </a:lnTo>
                  <a:lnTo>
                    <a:pt x="388620" y="44196"/>
                  </a:lnTo>
                  <a:lnTo>
                    <a:pt x="389013" y="39624"/>
                  </a:lnTo>
                  <a:close/>
                </a:path>
                <a:path w="809625" h="167640">
                  <a:moveTo>
                    <a:pt x="438912" y="64262"/>
                  </a:moveTo>
                  <a:lnTo>
                    <a:pt x="432943" y="136651"/>
                  </a:lnTo>
                  <a:lnTo>
                    <a:pt x="445262" y="137668"/>
                  </a:lnTo>
                  <a:lnTo>
                    <a:pt x="448310" y="99822"/>
                  </a:lnTo>
                  <a:lnTo>
                    <a:pt x="448818" y="94615"/>
                  </a:lnTo>
                  <a:lnTo>
                    <a:pt x="461518" y="77216"/>
                  </a:lnTo>
                  <a:lnTo>
                    <a:pt x="474683" y="77216"/>
                  </a:lnTo>
                  <a:lnTo>
                    <a:pt x="475162" y="76200"/>
                  </a:lnTo>
                  <a:lnTo>
                    <a:pt x="449072" y="76200"/>
                  </a:lnTo>
                  <a:lnTo>
                    <a:pt x="449961" y="65150"/>
                  </a:lnTo>
                  <a:lnTo>
                    <a:pt x="438912" y="64262"/>
                  </a:lnTo>
                  <a:close/>
                </a:path>
                <a:path w="809625" h="167640">
                  <a:moveTo>
                    <a:pt x="474683" y="77216"/>
                  </a:moveTo>
                  <a:lnTo>
                    <a:pt x="461518" y="77216"/>
                  </a:lnTo>
                  <a:lnTo>
                    <a:pt x="467106" y="77724"/>
                  </a:lnTo>
                  <a:lnTo>
                    <a:pt x="470154" y="78867"/>
                  </a:lnTo>
                  <a:lnTo>
                    <a:pt x="472948" y="80899"/>
                  </a:lnTo>
                  <a:lnTo>
                    <a:pt x="474683" y="77216"/>
                  </a:lnTo>
                  <a:close/>
                </a:path>
                <a:path w="809625" h="167640">
                  <a:moveTo>
                    <a:pt x="462914" y="64643"/>
                  </a:moveTo>
                  <a:lnTo>
                    <a:pt x="460248" y="65150"/>
                  </a:lnTo>
                  <a:lnTo>
                    <a:pt x="457708" y="66675"/>
                  </a:lnTo>
                  <a:lnTo>
                    <a:pt x="455168" y="68072"/>
                  </a:lnTo>
                  <a:lnTo>
                    <a:pt x="452374" y="71247"/>
                  </a:lnTo>
                  <a:lnTo>
                    <a:pt x="449072" y="76200"/>
                  </a:lnTo>
                  <a:lnTo>
                    <a:pt x="475162" y="76200"/>
                  </a:lnTo>
                  <a:lnTo>
                    <a:pt x="478155" y="69850"/>
                  </a:lnTo>
                  <a:lnTo>
                    <a:pt x="474090" y="66801"/>
                  </a:lnTo>
                  <a:lnTo>
                    <a:pt x="470026" y="65150"/>
                  </a:lnTo>
                  <a:lnTo>
                    <a:pt x="465836" y="64897"/>
                  </a:lnTo>
                  <a:lnTo>
                    <a:pt x="462914" y="64643"/>
                  </a:lnTo>
                  <a:close/>
                </a:path>
                <a:path w="809625" h="167640">
                  <a:moveTo>
                    <a:pt x="516000" y="68961"/>
                  </a:moveTo>
                  <a:lnTo>
                    <a:pt x="482742" y="88630"/>
                  </a:lnTo>
                  <a:lnTo>
                    <a:pt x="478903" y="113055"/>
                  </a:lnTo>
                  <a:lnTo>
                    <a:pt x="480012" y="120570"/>
                  </a:lnTo>
                  <a:lnTo>
                    <a:pt x="510413" y="144779"/>
                  </a:lnTo>
                  <a:lnTo>
                    <a:pt x="518795" y="145542"/>
                  </a:lnTo>
                  <a:lnTo>
                    <a:pt x="525907" y="144018"/>
                  </a:lnTo>
                  <a:lnTo>
                    <a:pt x="531622" y="140335"/>
                  </a:lnTo>
                  <a:lnTo>
                    <a:pt x="537463" y="136778"/>
                  </a:lnTo>
                  <a:lnTo>
                    <a:pt x="538731" y="135127"/>
                  </a:lnTo>
                  <a:lnTo>
                    <a:pt x="515874" y="135127"/>
                  </a:lnTo>
                  <a:lnTo>
                    <a:pt x="505333" y="134239"/>
                  </a:lnTo>
                  <a:lnTo>
                    <a:pt x="500380" y="131699"/>
                  </a:lnTo>
                  <a:lnTo>
                    <a:pt x="493013" y="122554"/>
                  </a:lnTo>
                  <a:lnTo>
                    <a:pt x="491236" y="116204"/>
                  </a:lnTo>
                  <a:lnTo>
                    <a:pt x="491489" y="108203"/>
                  </a:lnTo>
                  <a:lnTo>
                    <a:pt x="545867" y="108203"/>
                  </a:lnTo>
                  <a:lnTo>
                    <a:pt x="545978" y="101600"/>
                  </a:lnTo>
                  <a:lnTo>
                    <a:pt x="533526" y="101600"/>
                  </a:lnTo>
                  <a:lnTo>
                    <a:pt x="493013" y="98171"/>
                  </a:lnTo>
                  <a:lnTo>
                    <a:pt x="509650" y="78613"/>
                  </a:lnTo>
                  <a:lnTo>
                    <a:pt x="536782" y="78613"/>
                  </a:lnTo>
                  <a:lnTo>
                    <a:pt x="534414" y="76158"/>
                  </a:lnTo>
                  <a:lnTo>
                    <a:pt x="529066" y="72596"/>
                  </a:lnTo>
                  <a:lnTo>
                    <a:pt x="522932" y="70201"/>
                  </a:lnTo>
                  <a:lnTo>
                    <a:pt x="516000" y="68961"/>
                  </a:lnTo>
                  <a:close/>
                </a:path>
                <a:path w="809625" h="167640">
                  <a:moveTo>
                    <a:pt x="531622" y="121412"/>
                  </a:moveTo>
                  <a:lnTo>
                    <a:pt x="529336" y="126492"/>
                  </a:lnTo>
                  <a:lnTo>
                    <a:pt x="526542" y="130048"/>
                  </a:lnTo>
                  <a:lnTo>
                    <a:pt x="523113" y="132079"/>
                  </a:lnTo>
                  <a:lnTo>
                    <a:pt x="519811" y="134239"/>
                  </a:lnTo>
                  <a:lnTo>
                    <a:pt x="515874" y="135127"/>
                  </a:lnTo>
                  <a:lnTo>
                    <a:pt x="538731" y="135127"/>
                  </a:lnTo>
                  <a:lnTo>
                    <a:pt x="541655" y="131318"/>
                  </a:lnTo>
                  <a:lnTo>
                    <a:pt x="544195" y="124078"/>
                  </a:lnTo>
                  <a:lnTo>
                    <a:pt x="531622" y="121412"/>
                  </a:lnTo>
                  <a:close/>
                </a:path>
                <a:path w="809625" h="167640">
                  <a:moveTo>
                    <a:pt x="545867" y="108203"/>
                  </a:moveTo>
                  <a:lnTo>
                    <a:pt x="491489" y="108203"/>
                  </a:lnTo>
                  <a:lnTo>
                    <a:pt x="545464" y="112775"/>
                  </a:lnTo>
                  <a:lnTo>
                    <a:pt x="545719" y="111251"/>
                  </a:lnTo>
                  <a:lnTo>
                    <a:pt x="545846" y="109474"/>
                  </a:lnTo>
                  <a:lnTo>
                    <a:pt x="545867" y="108203"/>
                  </a:lnTo>
                  <a:close/>
                </a:path>
                <a:path w="809625" h="167640">
                  <a:moveTo>
                    <a:pt x="536782" y="78613"/>
                  </a:moveTo>
                  <a:lnTo>
                    <a:pt x="509650" y="78613"/>
                  </a:lnTo>
                  <a:lnTo>
                    <a:pt x="521588" y="79628"/>
                  </a:lnTo>
                  <a:lnTo>
                    <a:pt x="526414" y="82423"/>
                  </a:lnTo>
                  <a:lnTo>
                    <a:pt x="532257" y="90804"/>
                  </a:lnTo>
                  <a:lnTo>
                    <a:pt x="533400" y="95503"/>
                  </a:lnTo>
                  <a:lnTo>
                    <a:pt x="533526" y="101600"/>
                  </a:lnTo>
                  <a:lnTo>
                    <a:pt x="545978" y="101600"/>
                  </a:lnTo>
                  <a:lnTo>
                    <a:pt x="545988" y="100972"/>
                  </a:lnTo>
                  <a:lnTo>
                    <a:pt x="544893" y="93376"/>
                  </a:lnTo>
                  <a:lnTo>
                    <a:pt x="542559" y="86685"/>
                  </a:lnTo>
                  <a:lnTo>
                    <a:pt x="538988" y="80899"/>
                  </a:lnTo>
                  <a:lnTo>
                    <a:pt x="536782" y="78613"/>
                  </a:lnTo>
                  <a:close/>
                </a:path>
                <a:path w="809625" h="167640">
                  <a:moveTo>
                    <a:pt x="586739" y="74929"/>
                  </a:moveTo>
                  <a:lnTo>
                    <a:pt x="562483" y="90550"/>
                  </a:lnTo>
                  <a:lnTo>
                    <a:pt x="559308" y="96266"/>
                  </a:lnTo>
                  <a:lnTo>
                    <a:pt x="557530" y="102997"/>
                  </a:lnTo>
                  <a:lnTo>
                    <a:pt x="556895" y="110871"/>
                  </a:lnTo>
                  <a:lnTo>
                    <a:pt x="556730" y="119443"/>
                  </a:lnTo>
                  <a:lnTo>
                    <a:pt x="557768" y="127063"/>
                  </a:lnTo>
                  <a:lnTo>
                    <a:pt x="594613" y="151765"/>
                  </a:lnTo>
                  <a:lnTo>
                    <a:pt x="601472" y="149987"/>
                  </a:lnTo>
                  <a:lnTo>
                    <a:pt x="607313" y="145796"/>
                  </a:lnTo>
                  <a:lnTo>
                    <a:pt x="613156" y="141477"/>
                  </a:lnTo>
                  <a:lnTo>
                    <a:pt x="592201" y="141477"/>
                  </a:lnTo>
                  <a:lnTo>
                    <a:pt x="581406" y="140589"/>
                  </a:lnTo>
                  <a:lnTo>
                    <a:pt x="576707" y="137922"/>
                  </a:lnTo>
                  <a:lnTo>
                    <a:pt x="573277" y="133223"/>
                  </a:lnTo>
                  <a:lnTo>
                    <a:pt x="569976" y="128524"/>
                  </a:lnTo>
                  <a:lnTo>
                    <a:pt x="568706" y="121285"/>
                  </a:lnTo>
                  <a:lnTo>
                    <a:pt x="570230" y="101980"/>
                  </a:lnTo>
                  <a:lnTo>
                    <a:pt x="572770" y="95123"/>
                  </a:lnTo>
                  <a:lnTo>
                    <a:pt x="581279" y="86868"/>
                  </a:lnTo>
                  <a:lnTo>
                    <a:pt x="586486" y="85090"/>
                  </a:lnTo>
                  <a:lnTo>
                    <a:pt x="614039" y="85090"/>
                  </a:lnTo>
                  <a:lnTo>
                    <a:pt x="607187" y="78613"/>
                  </a:lnTo>
                  <a:lnTo>
                    <a:pt x="600963" y="76073"/>
                  </a:lnTo>
                  <a:lnTo>
                    <a:pt x="586739" y="74929"/>
                  </a:lnTo>
                  <a:close/>
                </a:path>
                <a:path w="809625" h="167640">
                  <a:moveTo>
                    <a:pt x="607060" y="124460"/>
                  </a:moveTo>
                  <a:lnTo>
                    <a:pt x="592201" y="141477"/>
                  </a:lnTo>
                  <a:lnTo>
                    <a:pt x="613156" y="141477"/>
                  </a:lnTo>
                  <a:lnTo>
                    <a:pt x="616965" y="135254"/>
                  </a:lnTo>
                  <a:lnTo>
                    <a:pt x="618998" y="127000"/>
                  </a:lnTo>
                  <a:lnTo>
                    <a:pt x="607060" y="124460"/>
                  </a:lnTo>
                  <a:close/>
                </a:path>
                <a:path w="809625" h="167640">
                  <a:moveTo>
                    <a:pt x="614039" y="85090"/>
                  </a:moveTo>
                  <a:lnTo>
                    <a:pt x="586486" y="85090"/>
                  </a:lnTo>
                  <a:lnTo>
                    <a:pt x="592709" y="85598"/>
                  </a:lnTo>
                  <a:lnTo>
                    <a:pt x="596773" y="85851"/>
                  </a:lnTo>
                  <a:lnTo>
                    <a:pt x="600201" y="87375"/>
                  </a:lnTo>
                  <a:lnTo>
                    <a:pt x="602869" y="90170"/>
                  </a:lnTo>
                  <a:lnTo>
                    <a:pt x="605536" y="92837"/>
                  </a:lnTo>
                  <a:lnTo>
                    <a:pt x="607187" y="96647"/>
                  </a:lnTo>
                  <a:lnTo>
                    <a:pt x="607949" y="101600"/>
                  </a:lnTo>
                  <a:lnTo>
                    <a:pt x="620013" y="100711"/>
                  </a:lnTo>
                  <a:lnTo>
                    <a:pt x="619251" y="93345"/>
                  </a:lnTo>
                  <a:lnTo>
                    <a:pt x="616458" y="87375"/>
                  </a:lnTo>
                  <a:lnTo>
                    <a:pt x="614039" y="85090"/>
                  </a:lnTo>
                  <a:close/>
                </a:path>
                <a:path w="809625" h="167640">
                  <a:moveTo>
                    <a:pt x="686900" y="146176"/>
                  </a:moveTo>
                  <a:lnTo>
                    <a:pt x="675767" y="146176"/>
                  </a:lnTo>
                  <a:lnTo>
                    <a:pt x="675005" y="156845"/>
                  </a:lnTo>
                  <a:lnTo>
                    <a:pt x="685926" y="157733"/>
                  </a:lnTo>
                  <a:lnTo>
                    <a:pt x="686900" y="146176"/>
                  </a:lnTo>
                  <a:close/>
                </a:path>
                <a:path w="809625" h="167640">
                  <a:moveTo>
                    <a:pt x="633222" y="80391"/>
                  </a:moveTo>
                  <a:lnTo>
                    <a:pt x="629538" y="125349"/>
                  </a:lnTo>
                  <a:lnTo>
                    <a:pt x="629154" y="129286"/>
                  </a:lnTo>
                  <a:lnTo>
                    <a:pt x="629057" y="134620"/>
                  </a:lnTo>
                  <a:lnTo>
                    <a:pt x="629639" y="140207"/>
                  </a:lnTo>
                  <a:lnTo>
                    <a:pt x="629706" y="140589"/>
                  </a:lnTo>
                  <a:lnTo>
                    <a:pt x="630682" y="143637"/>
                  </a:lnTo>
                  <a:lnTo>
                    <a:pt x="632333" y="146303"/>
                  </a:lnTo>
                  <a:lnTo>
                    <a:pt x="633857" y="148844"/>
                  </a:lnTo>
                  <a:lnTo>
                    <a:pt x="651763" y="156591"/>
                  </a:lnTo>
                  <a:lnTo>
                    <a:pt x="658764" y="156374"/>
                  </a:lnTo>
                  <a:lnTo>
                    <a:pt x="665099" y="154574"/>
                  </a:lnTo>
                  <a:lnTo>
                    <a:pt x="670766" y="151179"/>
                  </a:lnTo>
                  <a:lnTo>
                    <a:pt x="675386" y="146557"/>
                  </a:lnTo>
                  <a:lnTo>
                    <a:pt x="658876" y="146557"/>
                  </a:lnTo>
                  <a:lnTo>
                    <a:pt x="655193" y="146176"/>
                  </a:lnTo>
                  <a:lnTo>
                    <a:pt x="641476" y="132333"/>
                  </a:lnTo>
                  <a:lnTo>
                    <a:pt x="641604" y="128016"/>
                  </a:lnTo>
                  <a:lnTo>
                    <a:pt x="642112" y="121666"/>
                  </a:lnTo>
                  <a:lnTo>
                    <a:pt x="645540" y="81406"/>
                  </a:lnTo>
                  <a:lnTo>
                    <a:pt x="633222" y="80391"/>
                  </a:lnTo>
                  <a:close/>
                </a:path>
                <a:path w="809625" h="167640">
                  <a:moveTo>
                    <a:pt x="679704" y="84327"/>
                  </a:moveTo>
                  <a:lnTo>
                    <a:pt x="676401" y="123063"/>
                  </a:lnTo>
                  <a:lnTo>
                    <a:pt x="675894" y="129286"/>
                  </a:lnTo>
                  <a:lnTo>
                    <a:pt x="674877" y="133985"/>
                  </a:lnTo>
                  <a:lnTo>
                    <a:pt x="673226" y="137160"/>
                  </a:lnTo>
                  <a:lnTo>
                    <a:pt x="671702" y="140207"/>
                  </a:lnTo>
                  <a:lnTo>
                    <a:pt x="669163" y="142621"/>
                  </a:lnTo>
                  <a:lnTo>
                    <a:pt x="665734" y="144272"/>
                  </a:lnTo>
                  <a:lnTo>
                    <a:pt x="662432" y="145923"/>
                  </a:lnTo>
                  <a:lnTo>
                    <a:pt x="658876" y="146557"/>
                  </a:lnTo>
                  <a:lnTo>
                    <a:pt x="675386" y="146557"/>
                  </a:lnTo>
                  <a:lnTo>
                    <a:pt x="675767" y="146176"/>
                  </a:lnTo>
                  <a:lnTo>
                    <a:pt x="686900" y="146176"/>
                  </a:lnTo>
                  <a:lnTo>
                    <a:pt x="692023" y="85344"/>
                  </a:lnTo>
                  <a:lnTo>
                    <a:pt x="679704" y="84327"/>
                  </a:lnTo>
                  <a:close/>
                </a:path>
                <a:path w="809625" h="167640">
                  <a:moveTo>
                    <a:pt x="761238" y="140335"/>
                  </a:moveTo>
                  <a:lnTo>
                    <a:pt x="748919" y="141224"/>
                  </a:lnTo>
                  <a:lnTo>
                    <a:pt x="749554" y="149098"/>
                  </a:lnTo>
                  <a:lnTo>
                    <a:pt x="752221" y="155067"/>
                  </a:lnTo>
                  <a:lnTo>
                    <a:pt x="756920" y="159385"/>
                  </a:lnTo>
                  <a:lnTo>
                    <a:pt x="761492" y="163702"/>
                  </a:lnTo>
                  <a:lnTo>
                    <a:pt x="768476" y="166243"/>
                  </a:lnTo>
                  <a:lnTo>
                    <a:pt x="777875" y="167131"/>
                  </a:lnTo>
                  <a:lnTo>
                    <a:pt x="783589" y="167513"/>
                  </a:lnTo>
                  <a:lnTo>
                    <a:pt x="788797" y="167004"/>
                  </a:lnTo>
                  <a:lnTo>
                    <a:pt x="793496" y="165353"/>
                  </a:lnTo>
                  <a:lnTo>
                    <a:pt x="798068" y="163829"/>
                  </a:lnTo>
                  <a:lnTo>
                    <a:pt x="801751" y="161290"/>
                  </a:lnTo>
                  <a:lnTo>
                    <a:pt x="804841" y="157479"/>
                  </a:lnTo>
                  <a:lnTo>
                    <a:pt x="784351" y="157479"/>
                  </a:lnTo>
                  <a:lnTo>
                    <a:pt x="773049" y="156464"/>
                  </a:lnTo>
                  <a:lnTo>
                    <a:pt x="768858" y="154813"/>
                  </a:lnTo>
                  <a:lnTo>
                    <a:pt x="765937" y="152019"/>
                  </a:lnTo>
                  <a:lnTo>
                    <a:pt x="763015" y="149098"/>
                  </a:lnTo>
                  <a:lnTo>
                    <a:pt x="761492" y="145288"/>
                  </a:lnTo>
                  <a:lnTo>
                    <a:pt x="761238" y="140335"/>
                  </a:lnTo>
                  <a:close/>
                </a:path>
                <a:path w="809625" h="167640">
                  <a:moveTo>
                    <a:pt x="710819" y="86868"/>
                  </a:moveTo>
                  <a:lnTo>
                    <a:pt x="704723" y="159385"/>
                  </a:lnTo>
                  <a:lnTo>
                    <a:pt x="717042" y="160400"/>
                  </a:lnTo>
                  <a:lnTo>
                    <a:pt x="720282" y="121539"/>
                  </a:lnTo>
                  <a:lnTo>
                    <a:pt x="720598" y="117221"/>
                  </a:lnTo>
                  <a:lnTo>
                    <a:pt x="721740" y="112522"/>
                  </a:lnTo>
                  <a:lnTo>
                    <a:pt x="723519" y="108330"/>
                  </a:lnTo>
                  <a:lnTo>
                    <a:pt x="724662" y="105537"/>
                  </a:lnTo>
                  <a:lnTo>
                    <a:pt x="726313" y="103377"/>
                  </a:lnTo>
                  <a:lnTo>
                    <a:pt x="728599" y="101980"/>
                  </a:lnTo>
                  <a:lnTo>
                    <a:pt x="730885" y="100456"/>
                  </a:lnTo>
                  <a:lnTo>
                    <a:pt x="733298" y="99949"/>
                  </a:lnTo>
                  <a:lnTo>
                    <a:pt x="746489" y="99949"/>
                  </a:lnTo>
                  <a:lnTo>
                    <a:pt x="747015" y="98805"/>
                  </a:lnTo>
                  <a:lnTo>
                    <a:pt x="720979" y="98805"/>
                  </a:lnTo>
                  <a:lnTo>
                    <a:pt x="721868" y="87756"/>
                  </a:lnTo>
                  <a:lnTo>
                    <a:pt x="710819" y="86868"/>
                  </a:lnTo>
                  <a:close/>
                </a:path>
                <a:path w="809625" h="167640">
                  <a:moveTo>
                    <a:pt x="778256" y="90804"/>
                  </a:moveTo>
                  <a:lnTo>
                    <a:pt x="763143" y="94742"/>
                  </a:lnTo>
                  <a:lnTo>
                    <a:pt x="760476" y="96266"/>
                  </a:lnTo>
                  <a:lnTo>
                    <a:pt x="758189" y="98425"/>
                  </a:lnTo>
                  <a:lnTo>
                    <a:pt x="756538" y="101092"/>
                  </a:lnTo>
                  <a:lnTo>
                    <a:pt x="754761" y="103631"/>
                  </a:lnTo>
                  <a:lnTo>
                    <a:pt x="753872" y="106552"/>
                  </a:lnTo>
                  <a:lnTo>
                    <a:pt x="753618" y="109854"/>
                  </a:lnTo>
                  <a:lnTo>
                    <a:pt x="753345" y="112395"/>
                  </a:lnTo>
                  <a:lnTo>
                    <a:pt x="781050" y="134747"/>
                  </a:lnTo>
                  <a:lnTo>
                    <a:pt x="787526" y="137032"/>
                  </a:lnTo>
                  <a:lnTo>
                    <a:pt x="791590" y="138811"/>
                  </a:lnTo>
                  <a:lnTo>
                    <a:pt x="793242" y="139953"/>
                  </a:lnTo>
                  <a:lnTo>
                    <a:pt x="795527" y="141731"/>
                  </a:lnTo>
                  <a:lnTo>
                    <a:pt x="796544" y="144018"/>
                  </a:lnTo>
                  <a:lnTo>
                    <a:pt x="796289" y="146812"/>
                  </a:lnTo>
                  <a:lnTo>
                    <a:pt x="796036" y="149987"/>
                  </a:lnTo>
                  <a:lnTo>
                    <a:pt x="794512" y="152526"/>
                  </a:lnTo>
                  <a:lnTo>
                    <a:pt x="788670" y="156591"/>
                  </a:lnTo>
                  <a:lnTo>
                    <a:pt x="784351" y="157479"/>
                  </a:lnTo>
                  <a:lnTo>
                    <a:pt x="804841" y="157479"/>
                  </a:lnTo>
                  <a:lnTo>
                    <a:pt x="807212" y="154431"/>
                  </a:lnTo>
                  <a:lnTo>
                    <a:pt x="808736" y="150622"/>
                  </a:lnTo>
                  <a:lnTo>
                    <a:pt x="808989" y="146557"/>
                  </a:lnTo>
                  <a:lnTo>
                    <a:pt x="809220" y="144018"/>
                  </a:lnTo>
                  <a:lnTo>
                    <a:pt x="809166" y="141224"/>
                  </a:lnTo>
                  <a:lnTo>
                    <a:pt x="808736" y="138811"/>
                  </a:lnTo>
                  <a:lnTo>
                    <a:pt x="806958" y="135890"/>
                  </a:lnTo>
                  <a:lnTo>
                    <a:pt x="805307" y="132842"/>
                  </a:lnTo>
                  <a:lnTo>
                    <a:pt x="802767" y="130428"/>
                  </a:lnTo>
                  <a:lnTo>
                    <a:pt x="799464" y="128777"/>
                  </a:lnTo>
                  <a:lnTo>
                    <a:pt x="796163" y="127000"/>
                  </a:lnTo>
                  <a:lnTo>
                    <a:pt x="790194" y="124587"/>
                  </a:lnTo>
                  <a:lnTo>
                    <a:pt x="781685" y="121539"/>
                  </a:lnTo>
                  <a:lnTo>
                    <a:pt x="775843" y="119379"/>
                  </a:lnTo>
                  <a:lnTo>
                    <a:pt x="765429" y="110998"/>
                  </a:lnTo>
                  <a:lnTo>
                    <a:pt x="765556" y="109347"/>
                  </a:lnTo>
                  <a:lnTo>
                    <a:pt x="765810" y="106933"/>
                  </a:lnTo>
                  <a:lnTo>
                    <a:pt x="767207" y="104775"/>
                  </a:lnTo>
                  <a:lnTo>
                    <a:pt x="772287" y="101473"/>
                  </a:lnTo>
                  <a:lnTo>
                    <a:pt x="776351" y="100838"/>
                  </a:lnTo>
                  <a:lnTo>
                    <a:pt x="804799" y="100838"/>
                  </a:lnTo>
                  <a:lnTo>
                    <a:pt x="803910" y="99314"/>
                  </a:lnTo>
                  <a:lnTo>
                    <a:pt x="781938" y="91186"/>
                  </a:lnTo>
                  <a:lnTo>
                    <a:pt x="778256" y="90804"/>
                  </a:lnTo>
                  <a:close/>
                </a:path>
                <a:path w="809625" h="167640">
                  <a:moveTo>
                    <a:pt x="804799" y="100838"/>
                  </a:moveTo>
                  <a:lnTo>
                    <a:pt x="776351" y="100838"/>
                  </a:lnTo>
                  <a:lnTo>
                    <a:pt x="786764" y="101726"/>
                  </a:lnTo>
                  <a:lnTo>
                    <a:pt x="790448" y="103124"/>
                  </a:lnTo>
                  <a:lnTo>
                    <a:pt x="795274" y="107696"/>
                  </a:lnTo>
                  <a:lnTo>
                    <a:pt x="796671" y="110744"/>
                  </a:lnTo>
                  <a:lnTo>
                    <a:pt x="796798" y="114553"/>
                  </a:lnTo>
                  <a:lnTo>
                    <a:pt x="808989" y="113919"/>
                  </a:lnTo>
                  <a:lnTo>
                    <a:pt x="808609" y="109093"/>
                  </a:lnTo>
                  <a:lnTo>
                    <a:pt x="807465" y="105282"/>
                  </a:lnTo>
                  <a:lnTo>
                    <a:pt x="805688" y="102362"/>
                  </a:lnTo>
                  <a:lnTo>
                    <a:pt x="804799" y="100838"/>
                  </a:lnTo>
                  <a:close/>
                </a:path>
                <a:path w="809625" h="167640">
                  <a:moveTo>
                    <a:pt x="746489" y="99949"/>
                  </a:moveTo>
                  <a:lnTo>
                    <a:pt x="733298" y="99949"/>
                  </a:lnTo>
                  <a:lnTo>
                    <a:pt x="735964" y="100075"/>
                  </a:lnTo>
                  <a:lnTo>
                    <a:pt x="739013" y="100329"/>
                  </a:lnTo>
                  <a:lnTo>
                    <a:pt x="741934" y="101473"/>
                  </a:lnTo>
                  <a:lnTo>
                    <a:pt x="744855" y="103504"/>
                  </a:lnTo>
                  <a:lnTo>
                    <a:pt x="746489" y="99949"/>
                  </a:lnTo>
                  <a:close/>
                </a:path>
                <a:path w="809625" h="167640">
                  <a:moveTo>
                    <a:pt x="734822" y="87249"/>
                  </a:moveTo>
                  <a:lnTo>
                    <a:pt x="732155" y="87883"/>
                  </a:lnTo>
                  <a:lnTo>
                    <a:pt x="727075" y="90677"/>
                  </a:lnTo>
                  <a:lnTo>
                    <a:pt x="724154" y="93852"/>
                  </a:lnTo>
                  <a:lnTo>
                    <a:pt x="720979" y="98805"/>
                  </a:lnTo>
                  <a:lnTo>
                    <a:pt x="747015" y="98805"/>
                  </a:lnTo>
                  <a:lnTo>
                    <a:pt x="749935" y="92455"/>
                  </a:lnTo>
                  <a:lnTo>
                    <a:pt x="745871" y="89535"/>
                  </a:lnTo>
                  <a:lnTo>
                    <a:pt x="741807" y="87883"/>
                  </a:lnTo>
                  <a:lnTo>
                    <a:pt x="734822" y="872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82640" y="280416"/>
            <a:ext cx="2506980" cy="774700"/>
            <a:chOff x="5882640" y="280416"/>
            <a:chExt cx="2506980" cy="774700"/>
          </a:xfrm>
        </p:grpSpPr>
        <p:sp>
          <p:nvSpPr>
            <p:cNvPr id="11" name="object 11"/>
            <p:cNvSpPr/>
            <p:nvPr/>
          </p:nvSpPr>
          <p:spPr>
            <a:xfrm>
              <a:off x="5895594" y="293370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5">
                  <a:moveTo>
                    <a:pt x="2406269" y="0"/>
                  </a:moveTo>
                  <a:lnTo>
                    <a:pt x="74802" y="0"/>
                  </a:lnTo>
                  <a:lnTo>
                    <a:pt x="45702" y="5883"/>
                  </a:lnTo>
                  <a:lnTo>
                    <a:pt x="21923" y="21923"/>
                  </a:lnTo>
                  <a:lnTo>
                    <a:pt x="5883" y="45702"/>
                  </a:lnTo>
                  <a:lnTo>
                    <a:pt x="0" y="74802"/>
                  </a:lnTo>
                  <a:lnTo>
                    <a:pt x="0" y="673480"/>
                  </a:lnTo>
                  <a:lnTo>
                    <a:pt x="5883" y="702581"/>
                  </a:lnTo>
                  <a:lnTo>
                    <a:pt x="21923" y="726360"/>
                  </a:lnTo>
                  <a:lnTo>
                    <a:pt x="45702" y="742400"/>
                  </a:lnTo>
                  <a:lnTo>
                    <a:pt x="74802" y="748284"/>
                  </a:lnTo>
                  <a:lnTo>
                    <a:pt x="2406269" y="748284"/>
                  </a:lnTo>
                  <a:lnTo>
                    <a:pt x="2435369" y="742400"/>
                  </a:lnTo>
                  <a:lnTo>
                    <a:pt x="2459148" y="726360"/>
                  </a:lnTo>
                  <a:lnTo>
                    <a:pt x="2475188" y="702581"/>
                  </a:lnTo>
                  <a:lnTo>
                    <a:pt x="2481072" y="673480"/>
                  </a:lnTo>
                  <a:lnTo>
                    <a:pt x="2481072" y="74802"/>
                  </a:lnTo>
                  <a:lnTo>
                    <a:pt x="2475188" y="45702"/>
                  </a:lnTo>
                  <a:lnTo>
                    <a:pt x="2459148" y="21923"/>
                  </a:lnTo>
                  <a:lnTo>
                    <a:pt x="2435369" y="5883"/>
                  </a:lnTo>
                  <a:lnTo>
                    <a:pt x="24062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95594" y="293370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5">
                  <a:moveTo>
                    <a:pt x="0" y="74802"/>
                  </a:moveTo>
                  <a:lnTo>
                    <a:pt x="5883" y="45702"/>
                  </a:lnTo>
                  <a:lnTo>
                    <a:pt x="21923" y="21923"/>
                  </a:lnTo>
                  <a:lnTo>
                    <a:pt x="45702" y="5883"/>
                  </a:lnTo>
                  <a:lnTo>
                    <a:pt x="74802" y="0"/>
                  </a:lnTo>
                  <a:lnTo>
                    <a:pt x="2406269" y="0"/>
                  </a:lnTo>
                  <a:lnTo>
                    <a:pt x="2435369" y="5883"/>
                  </a:lnTo>
                  <a:lnTo>
                    <a:pt x="2459148" y="21923"/>
                  </a:lnTo>
                  <a:lnTo>
                    <a:pt x="2475188" y="45702"/>
                  </a:lnTo>
                  <a:lnTo>
                    <a:pt x="2481072" y="74802"/>
                  </a:lnTo>
                  <a:lnTo>
                    <a:pt x="2481072" y="673480"/>
                  </a:lnTo>
                  <a:lnTo>
                    <a:pt x="2475188" y="702581"/>
                  </a:lnTo>
                  <a:lnTo>
                    <a:pt x="2459148" y="726360"/>
                  </a:lnTo>
                  <a:lnTo>
                    <a:pt x="2435369" y="742400"/>
                  </a:lnTo>
                  <a:lnTo>
                    <a:pt x="2406269" y="748284"/>
                  </a:lnTo>
                  <a:lnTo>
                    <a:pt x="74802" y="748284"/>
                  </a:lnTo>
                  <a:lnTo>
                    <a:pt x="45702" y="742400"/>
                  </a:lnTo>
                  <a:lnTo>
                    <a:pt x="21923" y="726360"/>
                  </a:lnTo>
                  <a:lnTo>
                    <a:pt x="5883" y="702581"/>
                  </a:lnTo>
                  <a:lnTo>
                    <a:pt x="0" y="673480"/>
                  </a:lnTo>
                  <a:lnTo>
                    <a:pt x="0" y="7480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87743" y="361034"/>
            <a:ext cx="112014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lnSpc>
                <a:spcPct val="1201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CPR-2 mins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rhythm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88810" y="1150366"/>
            <a:ext cx="1202690" cy="923290"/>
            <a:chOff x="6488810" y="1150366"/>
            <a:chExt cx="1202690" cy="923290"/>
          </a:xfrm>
        </p:grpSpPr>
        <p:sp>
          <p:nvSpPr>
            <p:cNvPr id="15" name="object 15"/>
            <p:cNvSpPr/>
            <p:nvPr/>
          </p:nvSpPr>
          <p:spPr>
            <a:xfrm>
              <a:off x="6488810" y="1150366"/>
              <a:ext cx="1202690" cy="923290"/>
            </a:xfrm>
            <a:custGeom>
              <a:avLst/>
              <a:gdLst/>
              <a:ahLst/>
              <a:cxnLst/>
              <a:rect l="l" t="t" r="r" b="b"/>
              <a:pathLst>
                <a:path w="1202690" h="923289">
                  <a:moveTo>
                    <a:pt x="250824" y="0"/>
                  </a:moveTo>
                  <a:lnTo>
                    <a:pt x="240411" y="457326"/>
                  </a:lnTo>
                  <a:lnTo>
                    <a:pt x="0" y="451865"/>
                  </a:lnTo>
                  <a:lnTo>
                    <a:pt x="590804" y="922782"/>
                  </a:lnTo>
                  <a:lnTo>
                    <a:pt x="1202436" y="479171"/>
                  </a:lnTo>
                  <a:lnTo>
                    <a:pt x="961897" y="473710"/>
                  </a:lnTo>
                  <a:lnTo>
                    <a:pt x="972312" y="16383"/>
                  </a:lnTo>
                  <a:lnTo>
                    <a:pt x="250824" y="0"/>
                  </a:lnTo>
                  <a:close/>
                </a:path>
              </a:pathLst>
            </a:custGeom>
            <a:solidFill>
              <a:srgbClr val="B1C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51472" y="1242440"/>
              <a:ext cx="278765" cy="469900"/>
            </a:xfrm>
            <a:custGeom>
              <a:avLst/>
              <a:gdLst/>
              <a:ahLst/>
              <a:cxnLst/>
              <a:rect l="l" t="t" r="r" b="b"/>
              <a:pathLst>
                <a:path w="278765" h="469900">
                  <a:moveTo>
                    <a:pt x="92506" y="440817"/>
                  </a:moveTo>
                  <a:lnTo>
                    <a:pt x="92456" y="434213"/>
                  </a:lnTo>
                  <a:lnTo>
                    <a:pt x="92202" y="431800"/>
                  </a:lnTo>
                  <a:lnTo>
                    <a:pt x="90424" y="425196"/>
                  </a:lnTo>
                  <a:lnTo>
                    <a:pt x="89814" y="423799"/>
                  </a:lnTo>
                  <a:lnTo>
                    <a:pt x="89281" y="422529"/>
                  </a:lnTo>
                  <a:lnTo>
                    <a:pt x="87884" y="420624"/>
                  </a:lnTo>
                  <a:lnTo>
                    <a:pt x="86106" y="417957"/>
                  </a:lnTo>
                  <a:lnTo>
                    <a:pt x="83820" y="415925"/>
                  </a:lnTo>
                  <a:lnTo>
                    <a:pt x="81153" y="414401"/>
                  </a:lnTo>
                  <a:lnTo>
                    <a:pt x="78359" y="412750"/>
                  </a:lnTo>
                  <a:lnTo>
                    <a:pt x="75438" y="411988"/>
                  </a:lnTo>
                  <a:lnTo>
                    <a:pt x="72136" y="411861"/>
                  </a:lnTo>
                  <a:lnTo>
                    <a:pt x="68580" y="411861"/>
                  </a:lnTo>
                  <a:lnTo>
                    <a:pt x="47117" y="447548"/>
                  </a:lnTo>
                  <a:lnTo>
                    <a:pt x="45593" y="451739"/>
                  </a:lnTo>
                  <a:lnTo>
                    <a:pt x="44450" y="453390"/>
                  </a:lnTo>
                  <a:lnTo>
                    <a:pt x="42799" y="455676"/>
                  </a:lnTo>
                  <a:lnTo>
                    <a:pt x="40640" y="456819"/>
                  </a:lnTo>
                  <a:lnTo>
                    <a:pt x="37846" y="456819"/>
                  </a:lnTo>
                  <a:lnTo>
                    <a:pt x="34671" y="456692"/>
                  </a:lnTo>
                  <a:lnTo>
                    <a:pt x="32004" y="455295"/>
                  </a:lnTo>
                  <a:lnTo>
                    <a:pt x="29845" y="452501"/>
                  </a:lnTo>
                  <a:lnTo>
                    <a:pt x="27559" y="449707"/>
                  </a:lnTo>
                  <a:lnTo>
                    <a:pt x="26543" y="445516"/>
                  </a:lnTo>
                  <a:lnTo>
                    <a:pt x="26797" y="434213"/>
                  </a:lnTo>
                  <a:lnTo>
                    <a:pt x="28194" y="429895"/>
                  </a:lnTo>
                  <a:lnTo>
                    <a:pt x="33528" y="423799"/>
                  </a:lnTo>
                  <a:lnTo>
                    <a:pt x="37338" y="421894"/>
                  </a:lnTo>
                  <a:lnTo>
                    <a:pt x="42164" y="421386"/>
                  </a:lnTo>
                  <a:lnTo>
                    <a:pt x="40513" y="409194"/>
                  </a:lnTo>
                  <a:lnTo>
                    <a:pt x="16522" y="439166"/>
                  </a:lnTo>
                  <a:lnTo>
                    <a:pt x="16395" y="445516"/>
                  </a:lnTo>
                  <a:lnTo>
                    <a:pt x="17272" y="450469"/>
                  </a:lnTo>
                  <a:lnTo>
                    <a:pt x="19418" y="455676"/>
                  </a:lnTo>
                  <a:lnTo>
                    <a:pt x="20955" y="459613"/>
                  </a:lnTo>
                  <a:lnTo>
                    <a:pt x="43053" y="469646"/>
                  </a:lnTo>
                  <a:lnTo>
                    <a:pt x="46609" y="468757"/>
                  </a:lnTo>
                  <a:lnTo>
                    <a:pt x="49403" y="466852"/>
                  </a:lnTo>
                  <a:lnTo>
                    <a:pt x="52324" y="464947"/>
                  </a:lnTo>
                  <a:lnTo>
                    <a:pt x="62230" y="440690"/>
                  </a:lnTo>
                  <a:lnTo>
                    <a:pt x="64008" y="434721"/>
                  </a:lnTo>
                  <a:lnTo>
                    <a:pt x="65151" y="431165"/>
                  </a:lnTo>
                  <a:lnTo>
                    <a:pt x="66548" y="427736"/>
                  </a:lnTo>
                  <a:lnTo>
                    <a:pt x="67691" y="426212"/>
                  </a:lnTo>
                  <a:lnTo>
                    <a:pt x="68961" y="425323"/>
                  </a:lnTo>
                  <a:lnTo>
                    <a:pt x="70358" y="424307"/>
                  </a:lnTo>
                  <a:lnTo>
                    <a:pt x="71755" y="423799"/>
                  </a:lnTo>
                  <a:lnTo>
                    <a:pt x="73406" y="423926"/>
                  </a:lnTo>
                  <a:lnTo>
                    <a:pt x="75819" y="423926"/>
                  </a:lnTo>
                  <a:lnTo>
                    <a:pt x="77978" y="425196"/>
                  </a:lnTo>
                  <a:lnTo>
                    <a:pt x="79959" y="427736"/>
                  </a:lnTo>
                  <a:lnTo>
                    <a:pt x="81661" y="430149"/>
                  </a:lnTo>
                  <a:lnTo>
                    <a:pt x="82550" y="434213"/>
                  </a:lnTo>
                  <a:lnTo>
                    <a:pt x="82296" y="444627"/>
                  </a:lnTo>
                  <a:lnTo>
                    <a:pt x="81153" y="448310"/>
                  </a:lnTo>
                  <a:lnTo>
                    <a:pt x="76835" y="453390"/>
                  </a:lnTo>
                  <a:lnTo>
                    <a:pt x="73914" y="454914"/>
                  </a:lnTo>
                  <a:lnTo>
                    <a:pt x="70104" y="455422"/>
                  </a:lnTo>
                  <a:lnTo>
                    <a:pt x="71501" y="467487"/>
                  </a:lnTo>
                  <a:lnTo>
                    <a:pt x="89662" y="454152"/>
                  </a:lnTo>
                  <a:lnTo>
                    <a:pt x="91440" y="449834"/>
                  </a:lnTo>
                  <a:lnTo>
                    <a:pt x="92214" y="445516"/>
                  </a:lnTo>
                  <a:lnTo>
                    <a:pt x="92329" y="444627"/>
                  </a:lnTo>
                  <a:lnTo>
                    <a:pt x="92506" y="440817"/>
                  </a:lnTo>
                  <a:close/>
                </a:path>
                <a:path w="278765" h="469900">
                  <a:moveTo>
                    <a:pt x="94615" y="275082"/>
                  </a:moveTo>
                  <a:lnTo>
                    <a:pt x="21971" y="273431"/>
                  </a:lnTo>
                  <a:lnTo>
                    <a:pt x="21590" y="285750"/>
                  </a:lnTo>
                  <a:lnTo>
                    <a:pt x="94361" y="287401"/>
                  </a:lnTo>
                  <a:lnTo>
                    <a:pt x="94615" y="275082"/>
                  </a:lnTo>
                  <a:close/>
                </a:path>
                <a:path w="278765" h="469900">
                  <a:moveTo>
                    <a:pt x="94996" y="324485"/>
                  </a:moveTo>
                  <a:lnTo>
                    <a:pt x="94742" y="322072"/>
                  </a:lnTo>
                  <a:lnTo>
                    <a:pt x="93726" y="318770"/>
                  </a:lnTo>
                  <a:lnTo>
                    <a:pt x="92837" y="315468"/>
                  </a:lnTo>
                  <a:lnTo>
                    <a:pt x="92227" y="314071"/>
                  </a:lnTo>
                  <a:lnTo>
                    <a:pt x="91694" y="312801"/>
                  </a:lnTo>
                  <a:lnTo>
                    <a:pt x="88646" y="308229"/>
                  </a:lnTo>
                  <a:lnTo>
                    <a:pt x="86360" y="306197"/>
                  </a:lnTo>
                  <a:lnTo>
                    <a:pt x="83566" y="304673"/>
                  </a:lnTo>
                  <a:lnTo>
                    <a:pt x="80899" y="303149"/>
                  </a:lnTo>
                  <a:lnTo>
                    <a:pt x="77851" y="302260"/>
                  </a:lnTo>
                  <a:lnTo>
                    <a:pt x="74676" y="302260"/>
                  </a:lnTo>
                  <a:lnTo>
                    <a:pt x="71120" y="302133"/>
                  </a:lnTo>
                  <a:lnTo>
                    <a:pt x="57785" y="312547"/>
                  </a:lnTo>
                  <a:lnTo>
                    <a:pt x="56007" y="315976"/>
                  </a:lnTo>
                  <a:lnTo>
                    <a:pt x="53848" y="322199"/>
                  </a:lnTo>
                  <a:lnTo>
                    <a:pt x="51435" y="331089"/>
                  </a:lnTo>
                  <a:lnTo>
                    <a:pt x="49530" y="337820"/>
                  </a:lnTo>
                  <a:lnTo>
                    <a:pt x="48133" y="342011"/>
                  </a:lnTo>
                  <a:lnTo>
                    <a:pt x="45339" y="346075"/>
                  </a:lnTo>
                  <a:lnTo>
                    <a:pt x="43053" y="347218"/>
                  </a:lnTo>
                  <a:lnTo>
                    <a:pt x="40259" y="347091"/>
                  </a:lnTo>
                  <a:lnTo>
                    <a:pt x="37211" y="347091"/>
                  </a:lnTo>
                  <a:lnTo>
                    <a:pt x="34544" y="345567"/>
                  </a:lnTo>
                  <a:lnTo>
                    <a:pt x="32258" y="342773"/>
                  </a:lnTo>
                  <a:lnTo>
                    <a:pt x="30099" y="339979"/>
                  </a:lnTo>
                  <a:lnTo>
                    <a:pt x="28956" y="335788"/>
                  </a:lnTo>
                  <a:lnTo>
                    <a:pt x="29210" y="324485"/>
                  </a:lnTo>
                  <a:lnTo>
                    <a:pt x="30607" y="320167"/>
                  </a:lnTo>
                  <a:lnTo>
                    <a:pt x="35941" y="314071"/>
                  </a:lnTo>
                  <a:lnTo>
                    <a:pt x="39751" y="312293"/>
                  </a:lnTo>
                  <a:lnTo>
                    <a:pt x="44704" y="311658"/>
                  </a:lnTo>
                  <a:lnTo>
                    <a:pt x="43053" y="299466"/>
                  </a:lnTo>
                  <a:lnTo>
                    <a:pt x="18999" y="331089"/>
                  </a:lnTo>
                  <a:lnTo>
                    <a:pt x="18821" y="334899"/>
                  </a:lnTo>
                  <a:lnTo>
                    <a:pt x="45466" y="359918"/>
                  </a:lnTo>
                  <a:lnTo>
                    <a:pt x="49022" y="359029"/>
                  </a:lnTo>
                  <a:lnTo>
                    <a:pt x="51943" y="357124"/>
                  </a:lnTo>
                  <a:lnTo>
                    <a:pt x="54737" y="355219"/>
                  </a:lnTo>
                  <a:lnTo>
                    <a:pt x="57023" y="352552"/>
                  </a:lnTo>
                  <a:lnTo>
                    <a:pt x="58547" y="349123"/>
                  </a:lnTo>
                  <a:lnTo>
                    <a:pt x="59461" y="347218"/>
                  </a:lnTo>
                  <a:lnTo>
                    <a:pt x="60198" y="345694"/>
                  </a:lnTo>
                  <a:lnTo>
                    <a:pt x="62230" y="339725"/>
                  </a:lnTo>
                  <a:lnTo>
                    <a:pt x="66548" y="324993"/>
                  </a:lnTo>
                  <a:lnTo>
                    <a:pt x="67564" y="321437"/>
                  </a:lnTo>
                  <a:lnTo>
                    <a:pt x="68072" y="320167"/>
                  </a:lnTo>
                  <a:lnTo>
                    <a:pt x="68961" y="318135"/>
                  </a:lnTo>
                  <a:lnTo>
                    <a:pt x="70104" y="316484"/>
                  </a:lnTo>
                  <a:lnTo>
                    <a:pt x="71501" y="315595"/>
                  </a:lnTo>
                  <a:lnTo>
                    <a:pt x="72771" y="314579"/>
                  </a:lnTo>
                  <a:lnTo>
                    <a:pt x="74295" y="314071"/>
                  </a:lnTo>
                  <a:lnTo>
                    <a:pt x="75819" y="314198"/>
                  </a:lnTo>
                  <a:lnTo>
                    <a:pt x="78359" y="314198"/>
                  </a:lnTo>
                  <a:lnTo>
                    <a:pt x="80518" y="315468"/>
                  </a:lnTo>
                  <a:lnTo>
                    <a:pt x="82296" y="317881"/>
                  </a:lnTo>
                  <a:lnTo>
                    <a:pt x="84201" y="320421"/>
                  </a:lnTo>
                  <a:lnTo>
                    <a:pt x="84963" y="324485"/>
                  </a:lnTo>
                  <a:lnTo>
                    <a:pt x="84709" y="334899"/>
                  </a:lnTo>
                  <a:lnTo>
                    <a:pt x="83566" y="338582"/>
                  </a:lnTo>
                  <a:lnTo>
                    <a:pt x="81407" y="341122"/>
                  </a:lnTo>
                  <a:lnTo>
                    <a:pt x="79248" y="343789"/>
                  </a:lnTo>
                  <a:lnTo>
                    <a:pt x="76327" y="345313"/>
                  </a:lnTo>
                  <a:lnTo>
                    <a:pt x="72644" y="345694"/>
                  </a:lnTo>
                  <a:lnTo>
                    <a:pt x="73914" y="357759"/>
                  </a:lnTo>
                  <a:lnTo>
                    <a:pt x="94996" y="329438"/>
                  </a:lnTo>
                  <a:lnTo>
                    <a:pt x="94996" y="324485"/>
                  </a:lnTo>
                  <a:close/>
                </a:path>
                <a:path w="278765" h="469900">
                  <a:moveTo>
                    <a:pt x="97282" y="228854"/>
                  </a:moveTo>
                  <a:lnTo>
                    <a:pt x="97269" y="223901"/>
                  </a:lnTo>
                  <a:lnTo>
                    <a:pt x="97028" y="221615"/>
                  </a:lnTo>
                  <a:lnTo>
                    <a:pt x="96012" y="218186"/>
                  </a:lnTo>
                  <a:lnTo>
                    <a:pt x="95123" y="214884"/>
                  </a:lnTo>
                  <a:lnTo>
                    <a:pt x="94576" y="213614"/>
                  </a:lnTo>
                  <a:lnTo>
                    <a:pt x="93980" y="212217"/>
                  </a:lnTo>
                  <a:lnTo>
                    <a:pt x="92710" y="210312"/>
                  </a:lnTo>
                  <a:lnTo>
                    <a:pt x="90932" y="207772"/>
                  </a:lnTo>
                  <a:lnTo>
                    <a:pt x="88646" y="205613"/>
                  </a:lnTo>
                  <a:lnTo>
                    <a:pt x="85852" y="204089"/>
                  </a:lnTo>
                  <a:lnTo>
                    <a:pt x="83185" y="202565"/>
                  </a:lnTo>
                  <a:lnTo>
                    <a:pt x="80137" y="201676"/>
                  </a:lnTo>
                  <a:lnTo>
                    <a:pt x="76962" y="201676"/>
                  </a:lnTo>
                  <a:lnTo>
                    <a:pt x="73406" y="201549"/>
                  </a:lnTo>
                  <a:lnTo>
                    <a:pt x="53721" y="230632"/>
                  </a:lnTo>
                  <a:lnTo>
                    <a:pt x="51816" y="237236"/>
                  </a:lnTo>
                  <a:lnTo>
                    <a:pt x="50419" y="241427"/>
                  </a:lnTo>
                  <a:lnTo>
                    <a:pt x="47625" y="245491"/>
                  </a:lnTo>
                  <a:lnTo>
                    <a:pt x="45339" y="246634"/>
                  </a:lnTo>
                  <a:lnTo>
                    <a:pt x="42545" y="246507"/>
                  </a:lnTo>
                  <a:lnTo>
                    <a:pt x="39497" y="246507"/>
                  </a:lnTo>
                  <a:lnTo>
                    <a:pt x="36830" y="245110"/>
                  </a:lnTo>
                  <a:lnTo>
                    <a:pt x="34544" y="242316"/>
                  </a:lnTo>
                  <a:lnTo>
                    <a:pt x="32385" y="239522"/>
                  </a:lnTo>
                  <a:lnTo>
                    <a:pt x="31242" y="235204"/>
                  </a:lnTo>
                  <a:lnTo>
                    <a:pt x="31457" y="225171"/>
                  </a:lnTo>
                  <a:lnTo>
                    <a:pt x="46990" y="211074"/>
                  </a:lnTo>
                  <a:lnTo>
                    <a:pt x="45339" y="198882"/>
                  </a:lnTo>
                  <a:lnTo>
                    <a:pt x="37592" y="200025"/>
                  </a:lnTo>
                  <a:lnTo>
                    <a:pt x="31623" y="203073"/>
                  </a:lnTo>
                  <a:lnTo>
                    <a:pt x="27686" y="208026"/>
                  </a:lnTo>
                  <a:lnTo>
                    <a:pt x="23622" y="212852"/>
                  </a:lnTo>
                  <a:lnTo>
                    <a:pt x="21463" y="219964"/>
                  </a:lnTo>
                  <a:lnTo>
                    <a:pt x="21221" y="228854"/>
                  </a:lnTo>
                  <a:lnTo>
                    <a:pt x="21094" y="235204"/>
                  </a:lnTo>
                  <a:lnTo>
                    <a:pt x="21971" y="240284"/>
                  </a:lnTo>
                  <a:lnTo>
                    <a:pt x="39497" y="259207"/>
                  </a:lnTo>
                  <a:lnTo>
                    <a:pt x="43561" y="259207"/>
                  </a:lnTo>
                  <a:lnTo>
                    <a:pt x="47752" y="259334"/>
                  </a:lnTo>
                  <a:lnTo>
                    <a:pt x="60833" y="248539"/>
                  </a:lnTo>
                  <a:lnTo>
                    <a:pt x="61747" y="246634"/>
                  </a:lnTo>
                  <a:lnTo>
                    <a:pt x="62484" y="245110"/>
                  </a:lnTo>
                  <a:lnTo>
                    <a:pt x="64516" y="239141"/>
                  </a:lnTo>
                  <a:lnTo>
                    <a:pt x="66929" y="230505"/>
                  </a:lnTo>
                  <a:lnTo>
                    <a:pt x="68897" y="223901"/>
                  </a:lnTo>
                  <a:lnTo>
                    <a:pt x="69850" y="220853"/>
                  </a:lnTo>
                  <a:lnTo>
                    <a:pt x="70408" y="219583"/>
                  </a:lnTo>
                  <a:lnTo>
                    <a:pt x="71247" y="217551"/>
                  </a:lnTo>
                  <a:lnTo>
                    <a:pt x="72390" y="216027"/>
                  </a:lnTo>
                  <a:lnTo>
                    <a:pt x="73787" y="215011"/>
                  </a:lnTo>
                  <a:lnTo>
                    <a:pt x="75057" y="213995"/>
                  </a:lnTo>
                  <a:lnTo>
                    <a:pt x="76581" y="213614"/>
                  </a:lnTo>
                  <a:lnTo>
                    <a:pt x="80645" y="213614"/>
                  </a:lnTo>
                  <a:lnTo>
                    <a:pt x="82804" y="214884"/>
                  </a:lnTo>
                  <a:lnTo>
                    <a:pt x="84670" y="217551"/>
                  </a:lnTo>
                  <a:lnTo>
                    <a:pt x="86385" y="219710"/>
                  </a:lnTo>
                  <a:lnTo>
                    <a:pt x="86499" y="219964"/>
                  </a:lnTo>
                  <a:lnTo>
                    <a:pt x="87249" y="223901"/>
                  </a:lnTo>
                  <a:lnTo>
                    <a:pt x="86995" y="234315"/>
                  </a:lnTo>
                  <a:lnTo>
                    <a:pt x="74930" y="245110"/>
                  </a:lnTo>
                  <a:lnTo>
                    <a:pt x="76200" y="257302"/>
                  </a:lnTo>
                  <a:lnTo>
                    <a:pt x="80899" y="256540"/>
                  </a:lnTo>
                  <a:lnTo>
                    <a:pt x="84709" y="255270"/>
                  </a:lnTo>
                  <a:lnTo>
                    <a:pt x="87630" y="253238"/>
                  </a:lnTo>
                  <a:lnTo>
                    <a:pt x="90424" y="251333"/>
                  </a:lnTo>
                  <a:lnTo>
                    <a:pt x="92710" y="248158"/>
                  </a:lnTo>
                  <a:lnTo>
                    <a:pt x="94488" y="243840"/>
                  </a:lnTo>
                  <a:lnTo>
                    <a:pt x="96266" y="239649"/>
                  </a:lnTo>
                  <a:lnTo>
                    <a:pt x="97040" y="235204"/>
                  </a:lnTo>
                  <a:lnTo>
                    <a:pt x="97155" y="234315"/>
                  </a:lnTo>
                  <a:lnTo>
                    <a:pt x="97282" y="228854"/>
                  </a:lnTo>
                  <a:close/>
                </a:path>
                <a:path w="278765" h="469900">
                  <a:moveTo>
                    <a:pt x="98425" y="181610"/>
                  </a:moveTo>
                  <a:lnTo>
                    <a:pt x="97663" y="178943"/>
                  </a:lnTo>
                  <a:lnTo>
                    <a:pt x="96012" y="176530"/>
                  </a:lnTo>
                  <a:lnTo>
                    <a:pt x="94488" y="174117"/>
                  </a:lnTo>
                  <a:lnTo>
                    <a:pt x="91059" y="171450"/>
                  </a:lnTo>
                  <a:lnTo>
                    <a:pt x="85979" y="168402"/>
                  </a:lnTo>
                  <a:lnTo>
                    <a:pt x="97028" y="168656"/>
                  </a:lnTo>
                  <a:lnTo>
                    <a:pt x="97028" y="168402"/>
                  </a:lnTo>
                  <a:lnTo>
                    <a:pt x="97282" y="157607"/>
                  </a:lnTo>
                  <a:lnTo>
                    <a:pt x="24638" y="155956"/>
                  </a:lnTo>
                  <a:lnTo>
                    <a:pt x="24257" y="168275"/>
                  </a:lnTo>
                  <a:lnTo>
                    <a:pt x="67564" y="169291"/>
                  </a:lnTo>
                  <a:lnTo>
                    <a:pt x="72390" y="170053"/>
                  </a:lnTo>
                  <a:lnTo>
                    <a:pt x="76708" y="171577"/>
                  </a:lnTo>
                  <a:lnTo>
                    <a:pt x="79502" y="172466"/>
                  </a:lnTo>
                  <a:lnTo>
                    <a:pt x="81788" y="174117"/>
                  </a:lnTo>
                  <a:lnTo>
                    <a:pt x="84836" y="178435"/>
                  </a:lnTo>
                  <a:lnTo>
                    <a:pt x="85598" y="180848"/>
                  </a:lnTo>
                  <a:lnTo>
                    <a:pt x="85471" y="186563"/>
                  </a:lnTo>
                  <a:lnTo>
                    <a:pt x="84582" y="189611"/>
                  </a:lnTo>
                  <a:lnTo>
                    <a:pt x="82677" y="192532"/>
                  </a:lnTo>
                  <a:lnTo>
                    <a:pt x="93980" y="197104"/>
                  </a:lnTo>
                  <a:lnTo>
                    <a:pt x="96774" y="192786"/>
                  </a:lnTo>
                  <a:lnTo>
                    <a:pt x="98171" y="188595"/>
                  </a:lnTo>
                  <a:lnTo>
                    <a:pt x="98298" y="184531"/>
                  </a:lnTo>
                  <a:lnTo>
                    <a:pt x="98425" y="181610"/>
                  </a:lnTo>
                  <a:close/>
                </a:path>
                <a:path w="278765" h="469900">
                  <a:moveTo>
                    <a:pt x="99949" y="109982"/>
                  </a:moveTo>
                  <a:lnTo>
                    <a:pt x="99491" y="102743"/>
                  </a:lnTo>
                  <a:lnTo>
                    <a:pt x="97751" y="96227"/>
                  </a:lnTo>
                  <a:lnTo>
                    <a:pt x="94729" y="90398"/>
                  </a:lnTo>
                  <a:lnTo>
                    <a:pt x="93268" y="88646"/>
                  </a:lnTo>
                  <a:lnTo>
                    <a:pt x="92532" y="87757"/>
                  </a:lnTo>
                  <a:lnTo>
                    <a:pt x="90424" y="85217"/>
                  </a:lnTo>
                  <a:lnTo>
                    <a:pt x="90043" y="84924"/>
                  </a:lnTo>
                  <a:lnTo>
                    <a:pt x="90043" y="104140"/>
                  </a:lnTo>
                  <a:lnTo>
                    <a:pt x="89903" y="109982"/>
                  </a:lnTo>
                  <a:lnTo>
                    <a:pt x="68580" y="129286"/>
                  </a:lnTo>
                  <a:lnTo>
                    <a:pt x="69469" y="88646"/>
                  </a:lnTo>
                  <a:lnTo>
                    <a:pt x="75819" y="89281"/>
                  </a:lnTo>
                  <a:lnTo>
                    <a:pt x="80772" y="91440"/>
                  </a:lnTo>
                  <a:lnTo>
                    <a:pt x="84455" y="95377"/>
                  </a:lnTo>
                  <a:lnTo>
                    <a:pt x="88265" y="99314"/>
                  </a:lnTo>
                  <a:lnTo>
                    <a:pt x="90043" y="104140"/>
                  </a:lnTo>
                  <a:lnTo>
                    <a:pt x="90043" y="84924"/>
                  </a:lnTo>
                  <a:lnTo>
                    <a:pt x="84937" y="80937"/>
                  </a:lnTo>
                  <a:lnTo>
                    <a:pt x="78397" y="77812"/>
                  </a:lnTo>
                  <a:lnTo>
                    <a:pt x="70789" y="75844"/>
                  </a:lnTo>
                  <a:lnTo>
                    <a:pt x="62103" y="75057"/>
                  </a:lnTo>
                  <a:lnTo>
                    <a:pt x="53733" y="75463"/>
                  </a:lnTo>
                  <a:lnTo>
                    <a:pt x="24790" y="101346"/>
                  </a:lnTo>
                  <a:lnTo>
                    <a:pt x="23939" y="117602"/>
                  </a:lnTo>
                  <a:lnTo>
                    <a:pt x="25654" y="124333"/>
                  </a:lnTo>
                  <a:lnTo>
                    <a:pt x="29718" y="129794"/>
                  </a:lnTo>
                  <a:lnTo>
                    <a:pt x="33655" y="135382"/>
                  </a:lnTo>
                  <a:lnTo>
                    <a:pt x="39370" y="139192"/>
                  </a:lnTo>
                  <a:lnTo>
                    <a:pt x="46736" y="141351"/>
                  </a:lnTo>
                  <a:lnTo>
                    <a:pt x="48539" y="129286"/>
                  </a:lnTo>
                  <a:lnTo>
                    <a:pt x="48615" y="128651"/>
                  </a:lnTo>
                  <a:lnTo>
                    <a:pt x="43434" y="126746"/>
                  </a:lnTo>
                  <a:lnTo>
                    <a:pt x="39751" y="124079"/>
                  </a:lnTo>
                  <a:lnTo>
                    <a:pt x="37465" y="120777"/>
                  </a:lnTo>
                  <a:lnTo>
                    <a:pt x="35179" y="117602"/>
                  </a:lnTo>
                  <a:lnTo>
                    <a:pt x="34036" y="113665"/>
                  </a:lnTo>
                  <a:lnTo>
                    <a:pt x="34163" y="109220"/>
                  </a:lnTo>
                  <a:lnTo>
                    <a:pt x="34290" y="103124"/>
                  </a:lnTo>
                  <a:lnTo>
                    <a:pt x="36449" y="98044"/>
                  </a:lnTo>
                  <a:lnTo>
                    <a:pt x="40894" y="94107"/>
                  </a:lnTo>
                  <a:lnTo>
                    <a:pt x="45212" y="90170"/>
                  </a:lnTo>
                  <a:lnTo>
                    <a:pt x="51308" y="88011"/>
                  </a:lnTo>
                  <a:lnTo>
                    <a:pt x="59309" y="87757"/>
                  </a:lnTo>
                  <a:lnTo>
                    <a:pt x="58166" y="141986"/>
                  </a:lnTo>
                  <a:lnTo>
                    <a:pt x="59563" y="142113"/>
                  </a:lnTo>
                  <a:lnTo>
                    <a:pt x="61341" y="142113"/>
                  </a:lnTo>
                  <a:lnTo>
                    <a:pt x="69888" y="141732"/>
                  </a:lnTo>
                  <a:lnTo>
                    <a:pt x="77431" y="140182"/>
                  </a:lnTo>
                  <a:lnTo>
                    <a:pt x="83985" y="137439"/>
                  </a:lnTo>
                  <a:lnTo>
                    <a:pt x="89535" y="133477"/>
                  </a:lnTo>
                  <a:lnTo>
                    <a:pt x="93383" y="129286"/>
                  </a:lnTo>
                  <a:lnTo>
                    <a:pt x="93980" y="128651"/>
                  </a:lnTo>
                  <a:lnTo>
                    <a:pt x="97218" y="123113"/>
                  </a:lnTo>
                  <a:lnTo>
                    <a:pt x="99212" y="116890"/>
                  </a:lnTo>
                  <a:lnTo>
                    <a:pt x="99949" y="109982"/>
                  </a:lnTo>
                  <a:close/>
                </a:path>
                <a:path w="278765" h="469900">
                  <a:moveTo>
                    <a:pt x="101854" y="29972"/>
                  </a:moveTo>
                  <a:lnTo>
                    <a:pt x="92151" y="14173"/>
                  </a:lnTo>
                  <a:lnTo>
                    <a:pt x="92151" y="29972"/>
                  </a:lnTo>
                  <a:lnTo>
                    <a:pt x="91948" y="38608"/>
                  </a:lnTo>
                  <a:lnTo>
                    <a:pt x="89535" y="43053"/>
                  </a:lnTo>
                  <a:lnTo>
                    <a:pt x="84836" y="46736"/>
                  </a:lnTo>
                  <a:lnTo>
                    <a:pt x="80137" y="50546"/>
                  </a:lnTo>
                  <a:lnTo>
                    <a:pt x="73152" y="52197"/>
                  </a:lnTo>
                  <a:lnTo>
                    <a:pt x="63881" y="52070"/>
                  </a:lnTo>
                  <a:lnTo>
                    <a:pt x="54229" y="51816"/>
                  </a:lnTo>
                  <a:lnTo>
                    <a:pt x="47117" y="49657"/>
                  </a:lnTo>
                  <a:lnTo>
                    <a:pt x="42545" y="45720"/>
                  </a:lnTo>
                  <a:lnTo>
                    <a:pt x="37973" y="41656"/>
                  </a:lnTo>
                  <a:lnTo>
                    <a:pt x="35814" y="36957"/>
                  </a:lnTo>
                  <a:lnTo>
                    <a:pt x="36017" y="27940"/>
                  </a:lnTo>
                  <a:lnTo>
                    <a:pt x="36131" y="25908"/>
                  </a:lnTo>
                  <a:lnTo>
                    <a:pt x="38354" y="21590"/>
                  </a:lnTo>
                  <a:lnTo>
                    <a:pt x="47498" y="14224"/>
                  </a:lnTo>
                  <a:lnTo>
                    <a:pt x="54483" y="12446"/>
                  </a:lnTo>
                  <a:lnTo>
                    <a:pt x="63754" y="12700"/>
                  </a:lnTo>
                  <a:lnTo>
                    <a:pt x="73152" y="12827"/>
                  </a:lnTo>
                  <a:lnTo>
                    <a:pt x="92151" y="29972"/>
                  </a:lnTo>
                  <a:lnTo>
                    <a:pt x="92151" y="14173"/>
                  </a:lnTo>
                  <a:lnTo>
                    <a:pt x="91059" y="13335"/>
                  </a:lnTo>
                  <a:lnTo>
                    <a:pt x="100584" y="13589"/>
                  </a:lnTo>
                  <a:lnTo>
                    <a:pt x="100584" y="13335"/>
                  </a:lnTo>
                  <a:lnTo>
                    <a:pt x="100609" y="12446"/>
                  </a:lnTo>
                  <a:lnTo>
                    <a:pt x="100838" y="2286"/>
                  </a:lnTo>
                  <a:lnTo>
                    <a:pt x="254" y="0"/>
                  </a:lnTo>
                  <a:lnTo>
                    <a:pt x="0" y="12319"/>
                  </a:lnTo>
                  <a:lnTo>
                    <a:pt x="35306" y="13208"/>
                  </a:lnTo>
                  <a:lnTo>
                    <a:pt x="32639" y="15240"/>
                  </a:lnTo>
                  <a:lnTo>
                    <a:pt x="30353" y="17907"/>
                  </a:lnTo>
                  <a:lnTo>
                    <a:pt x="26797" y="24257"/>
                  </a:lnTo>
                  <a:lnTo>
                    <a:pt x="25781" y="27940"/>
                  </a:lnTo>
                  <a:lnTo>
                    <a:pt x="25654" y="37719"/>
                  </a:lnTo>
                  <a:lnTo>
                    <a:pt x="27051" y="43053"/>
                  </a:lnTo>
                  <a:lnTo>
                    <a:pt x="70485" y="64770"/>
                  </a:lnTo>
                  <a:lnTo>
                    <a:pt x="76962" y="63754"/>
                  </a:lnTo>
                  <a:lnTo>
                    <a:pt x="88646" y="59182"/>
                  </a:lnTo>
                  <a:lnTo>
                    <a:pt x="93218" y="55626"/>
                  </a:lnTo>
                  <a:lnTo>
                    <a:pt x="95694" y="52197"/>
                  </a:lnTo>
                  <a:lnTo>
                    <a:pt x="96520" y="51054"/>
                  </a:lnTo>
                  <a:lnTo>
                    <a:pt x="99822" y="46355"/>
                  </a:lnTo>
                  <a:lnTo>
                    <a:pt x="101600" y="40894"/>
                  </a:lnTo>
                  <a:lnTo>
                    <a:pt x="101727" y="34671"/>
                  </a:lnTo>
                  <a:lnTo>
                    <a:pt x="101854" y="29972"/>
                  </a:lnTo>
                  <a:close/>
                </a:path>
                <a:path w="278765" h="469900">
                  <a:moveTo>
                    <a:pt x="117348" y="390652"/>
                  </a:moveTo>
                  <a:lnTo>
                    <a:pt x="117043" y="390144"/>
                  </a:lnTo>
                  <a:lnTo>
                    <a:pt x="116319" y="388874"/>
                  </a:lnTo>
                  <a:lnTo>
                    <a:pt x="110236" y="378333"/>
                  </a:lnTo>
                  <a:lnTo>
                    <a:pt x="92329" y="377825"/>
                  </a:lnTo>
                  <a:lnTo>
                    <a:pt x="92329" y="377698"/>
                  </a:lnTo>
                  <a:lnTo>
                    <a:pt x="92456" y="368808"/>
                  </a:lnTo>
                  <a:lnTo>
                    <a:pt x="82931" y="368681"/>
                  </a:lnTo>
                  <a:lnTo>
                    <a:pt x="82677" y="377698"/>
                  </a:lnTo>
                  <a:lnTo>
                    <a:pt x="33528" y="376555"/>
                  </a:lnTo>
                  <a:lnTo>
                    <a:pt x="28575" y="376936"/>
                  </a:lnTo>
                  <a:lnTo>
                    <a:pt x="26289" y="377952"/>
                  </a:lnTo>
                  <a:lnTo>
                    <a:pt x="24003" y="378841"/>
                  </a:lnTo>
                  <a:lnTo>
                    <a:pt x="22098" y="380492"/>
                  </a:lnTo>
                  <a:lnTo>
                    <a:pt x="20574" y="382905"/>
                  </a:lnTo>
                  <a:lnTo>
                    <a:pt x="19177" y="385445"/>
                  </a:lnTo>
                  <a:lnTo>
                    <a:pt x="18288" y="388874"/>
                  </a:lnTo>
                  <a:lnTo>
                    <a:pt x="18237" y="397129"/>
                  </a:lnTo>
                  <a:lnTo>
                    <a:pt x="18415" y="399161"/>
                  </a:lnTo>
                  <a:lnTo>
                    <a:pt x="19177" y="402590"/>
                  </a:lnTo>
                  <a:lnTo>
                    <a:pt x="30099" y="401066"/>
                  </a:lnTo>
                  <a:lnTo>
                    <a:pt x="29718" y="398907"/>
                  </a:lnTo>
                  <a:lnTo>
                    <a:pt x="29718" y="393827"/>
                  </a:lnTo>
                  <a:lnTo>
                    <a:pt x="36449" y="388874"/>
                  </a:lnTo>
                  <a:lnTo>
                    <a:pt x="39878" y="389001"/>
                  </a:lnTo>
                  <a:lnTo>
                    <a:pt x="82423" y="389890"/>
                  </a:lnTo>
                  <a:lnTo>
                    <a:pt x="82169" y="402336"/>
                  </a:lnTo>
                  <a:lnTo>
                    <a:pt x="91694" y="402463"/>
                  </a:lnTo>
                  <a:lnTo>
                    <a:pt x="91948" y="390144"/>
                  </a:lnTo>
                  <a:lnTo>
                    <a:pt x="117348" y="390652"/>
                  </a:lnTo>
                  <a:close/>
                </a:path>
                <a:path w="278765" h="469900">
                  <a:moveTo>
                    <a:pt x="122301" y="275717"/>
                  </a:moveTo>
                  <a:lnTo>
                    <a:pt x="108077" y="275463"/>
                  </a:lnTo>
                  <a:lnTo>
                    <a:pt x="107823" y="287782"/>
                  </a:lnTo>
                  <a:lnTo>
                    <a:pt x="121920" y="288036"/>
                  </a:lnTo>
                  <a:lnTo>
                    <a:pt x="122301" y="275717"/>
                  </a:lnTo>
                  <a:close/>
                </a:path>
                <a:path w="278765" h="469900">
                  <a:moveTo>
                    <a:pt x="270662" y="386715"/>
                  </a:moveTo>
                  <a:lnTo>
                    <a:pt x="258826" y="386715"/>
                  </a:lnTo>
                  <a:lnTo>
                    <a:pt x="170256" y="386715"/>
                  </a:lnTo>
                  <a:lnTo>
                    <a:pt x="170053" y="398018"/>
                  </a:lnTo>
                  <a:lnTo>
                    <a:pt x="258445" y="399923"/>
                  </a:lnTo>
                  <a:lnTo>
                    <a:pt x="257683" y="433197"/>
                  </a:lnTo>
                  <a:lnTo>
                    <a:pt x="269621" y="433451"/>
                  </a:lnTo>
                  <a:lnTo>
                    <a:pt x="270662" y="386715"/>
                  </a:lnTo>
                  <a:close/>
                </a:path>
                <a:path w="278765" h="469900">
                  <a:moveTo>
                    <a:pt x="271399" y="353949"/>
                  </a:moveTo>
                  <a:lnTo>
                    <a:pt x="259588" y="353695"/>
                  </a:lnTo>
                  <a:lnTo>
                    <a:pt x="258864" y="384683"/>
                  </a:lnTo>
                  <a:lnTo>
                    <a:pt x="270700" y="384683"/>
                  </a:lnTo>
                  <a:lnTo>
                    <a:pt x="271399" y="353949"/>
                  </a:lnTo>
                  <a:close/>
                </a:path>
                <a:path w="278765" h="469900">
                  <a:moveTo>
                    <a:pt x="273558" y="258318"/>
                  </a:moveTo>
                  <a:lnTo>
                    <a:pt x="172339" y="294894"/>
                  </a:lnTo>
                  <a:lnTo>
                    <a:pt x="172085" y="308483"/>
                  </a:lnTo>
                  <a:lnTo>
                    <a:pt x="271526" y="350139"/>
                  </a:lnTo>
                  <a:lnTo>
                    <a:pt x="271780" y="336550"/>
                  </a:lnTo>
                  <a:lnTo>
                    <a:pt x="194056" y="305562"/>
                  </a:lnTo>
                  <a:lnTo>
                    <a:pt x="188595" y="303657"/>
                  </a:lnTo>
                  <a:lnTo>
                    <a:pt x="183261" y="302006"/>
                  </a:lnTo>
                  <a:lnTo>
                    <a:pt x="188341" y="300736"/>
                  </a:lnTo>
                  <a:lnTo>
                    <a:pt x="193802" y="299085"/>
                  </a:lnTo>
                  <a:lnTo>
                    <a:pt x="273177" y="272669"/>
                  </a:lnTo>
                  <a:lnTo>
                    <a:pt x="273558" y="258318"/>
                  </a:lnTo>
                  <a:close/>
                </a:path>
                <a:path w="278765" h="469900">
                  <a:moveTo>
                    <a:pt x="275463" y="247142"/>
                  </a:moveTo>
                  <a:lnTo>
                    <a:pt x="172466" y="215773"/>
                  </a:lnTo>
                  <a:lnTo>
                    <a:pt x="172212" y="225679"/>
                  </a:lnTo>
                  <a:lnTo>
                    <a:pt x="275336" y="257048"/>
                  </a:lnTo>
                  <a:lnTo>
                    <a:pt x="275463" y="247142"/>
                  </a:lnTo>
                  <a:close/>
                </a:path>
                <a:path w="278765" h="469900">
                  <a:moveTo>
                    <a:pt x="276098" y="144272"/>
                  </a:moveTo>
                  <a:lnTo>
                    <a:pt x="175768" y="141986"/>
                  </a:lnTo>
                  <a:lnTo>
                    <a:pt x="175514" y="155194"/>
                  </a:lnTo>
                  <a:lnTo>
                    <a:pt x="221107" y="156337"/>
                  </a:lnTo>
                  <a:lnTo>
                    <a:pt x="219964" y="203327"/>
                  </a:lnTo>
                  <a:lnTo>
                    <a:pt x="231902" y="203581"/>
                  </a:lnTo>
                  <a:lnTo>
                    <a:pt x="232918" y="156591"/>
                  </a:lnTo>
                  <a:lnTo>
                    <a:pt x="264033" y="157226"/>
                  </a:lnTo>
                  <a:lnTo>
                    <a:pt x="262763" y="211709"/>
                  </a:lnTo>
                  <a:lnTo>
                    <a:pt x="274574" y="211963"/>
                  </a:lnTo>
                  <a:lnTo>
                    <a:pt x="275818" y="156591"/>
                  </a:lnTo>
                  <a:lnTo>
                    <a:pt x="276098" y="144272"/>
                  </a:lnTo>
                  <a:close/>
                </a:path>
                <a:path w="278765" h="469900">
                  <a:moveTo>
                    <a:pt x="278511" y="40386"/>
                  </a:moveTo>
                  <a:lnTo>
                    <a:pt x="177292" y="76962"/>
                  </a:lnTo>
                  <a:lnTo>
                    <a:pt x="177038" y="90678"/>
                  </a:lnTo>
                  <a:lnTo>
                    <a:pt x="276479" y="132207"/>
                  </a:lnTo>
                  <a:lnTo>
                    <a:pt x="276733" y="118618"/>
                  </a:lnTo>
                  <a:lnTo>
                    <a:pt x="199009" y="87757"/>
                  </a:lnTo>
                  <a:lnTo>
                    <a:pt x="193548" y="85852"/>
                  </a:lnTo>
                  <a:lnTo>
                    <a:pt x="188087" y="84074"/>
                  </a:lnTo>
                  <a:lnTo>
                    <a:pt x="193294" y="82804"/>
                  </a:lnTo>
                  <a:lnTo>
                    <a:pt x="198755" y="81153"/>
                  </a:lnTo>
                  <a:lnTo>
                    <a:pt x="204724" y="79248"/>
                  </a:lnTo>
                  <a:lnTo>
                    <a:pt x="278130" y="54737"/>
                  </a:lnTo>
                  <a:lnTo>
                    <a:pt x="278511" y="40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95771" y="2252472"/>
            <a:ext cx="2506980" cy="774700"/>
            <a:chOff x="5795771" y="2252472"/>
            <a:chExt cx="2506980" cy="774700"/>
          </a:xfrm>
        </p:grpSpPr>
        <p:sp>
          <p:nvSpPr>
            <p:cNvPr id="18" name="object 18"/>
            <p:cNvSpPr/>
            <p:nvPr/>
          </p:nvSpPr>
          <p:spPr>
            <a:xfrm>
              <a:off x="5808725" y="2265426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4">
                  <a:moveTo>
                    <a:pt x="2406269" y="0"/>
                  </a:moveTo>
                  <a:lnTo>
                    <a:pt x="74802" y="0"/>
                  </a:lnTo>
                  <a:lnTo>
                    <a:pt x="45702" y="5883"/>
                  </a:lnTo>
                  <a:lnTo>
                    <a:pt x="21923" y="21923"/>
                  </a:lnTo>
                  <a:lnTo>
                    <a:pt x="5883" y="45702"/>
                  </a:lnTo>
                  <a:lnTo>
                    <a:pt x="0" y="74802"/>
                  </a:lnTo>
                  <a:lnTo>
                    <a:pt x="0" y="673480"/>
                  </a:lnTo>
                  <a:lnTo>
                    <a:pt x="5883" y="702581"/>
                  </a:lnTo>
                  <a:lnTo>
                    <a:pt x="21923" y="726360"/>
                  </a:lnTo>
                  <a:lnTo>
                    <a:pt x="45702" y="742400"/>
                  </a:lnTo>
                  <a:lnTo>
                    <a:pt x="74802" y="748284"/>
                  </a:lnTo>
                  <a:lnTo>
                    <a:pt x="2406269" y="748284"/>
                  </a:lnTo>
                  <a:lnTo>
                    <a:pt x="2435369" y="742400"/>
                  </a:lnTo>
                  <a:lnTo>
                    <a:pt x="2459148" y="726360"/>
                  </a:lnTo>
                  <a:lnTo>
                    <a:pt x="2475188" y="702581"/>
                  </a:lnTo>
                  <a:lnTo>
                    <a:pt x="2481072" y="673480"/>
                  </a:lnTo>
                  <a:lnTo>
                    <a:pt x="2481072" y="74802"/>
                  </a:lnTo>
                  <a:lnTo>
                    <a:pt x="2475188" y="45702"/>
                  </a:lnTo>
                  <a:lnTo>
                    <a:pt x="2459148" y="21923"/>
                  </a:lnTo>
                  <a:lnTo>
                    <a:pt x="2435369" y="5883"/>
                  </a:lnTo>
                  <a:lnTo>
                    <a:pt x="24062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8725" y="2265426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4">
                  <a:moveTo>
                    <a:pt x="0" y="74802"/>
                  </a:moveTo>
                  <a:lnTo>
                    <a:pt x="5883" y="45702"/>
                  </a:lnTo>
                  <a:lnTo>
                    <a:pt x="21923" y="21923"/>
                  </a:lnTo>
                  <a:lnTo>
                    <a:pt x="45702" y="5883"/>
                  </a:lnTo>
                  <a:lnTo>
                    <a:pt x="74802" y="0"/>
                  </a:lnTo>
                  <a:lnTo>
                    <a:pt x="2406269" y="0"/>
                  </a:lnTo>
                  <a:lnTo>
                    <a:pt x="2435369" y="5883"/>
                  </a:lnTo>
                  <a:lnTo>
                    <a:pt x="2459148" y="21923"/>
                  </a:lnTo>
                  <a:lnTo>
                    <a:pt x="2475188" y="45702"/>
                  </a:lnTo>
                  <a:lnTo>
                    <a:pt x="2481072" y="74802"/>
                  </a:lnTo>
                  <a:lnTo>
                    <a:pt x="2481072" y="673480"/>
                  </a:lnTo>
                  <a:lnTo>
                    <a:pt x="2475188" y="702581"/>
                  </a:lnTo>
                  <a:lnTo>
                    <a:pt x="2459148" y="726360"/>
                  </a:lnTo>
                  <a:lnTo>
                    <a:pt x="2435369" y="742400"/>
                  </a:lnTo>
                  <a:lnTo>
                    <a:pt x="2406269" y="748284"/>
                  </a:lnTo>
                  <a:lnTo>
                    <a:pt x="74802" y="748284"/>
                  </a:lnTo>
                  <a:lnTo>
                    <a:pt x="45702" y="742400"/>
                  </a:lnTo>
                  <a:lnTo>
                    <a:pt x="21923" y="726360"/>
                  </a:lnTo>
                  <a:lnTo>
                    <a:pt x="5883" y="702581"/>
                  </a:lnTo>
                  <a:lnTo>
                    <a:pt x="0" y="673480"/>
                  </a:lnTo>
                  <a:lnTo>
                    <a:pt x="0" y="7480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01258" y="2214499"/>
            <a:ext cx="2123440" cy="815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single shock- if</a:t>
            </a:r>
            <a:r>
              <a:rPr sz="1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VT</a:t>
            </a:r>
            <a:endParaRPr sz="1400">
              <a:latin typeface="Arial"/>
              <a:cs typeface="Arial"/>
            </a:endParaRPr>
          </a:p>
          <a:p>
            <a:pPr marL="22860" marR="18415" indent="-2540" algn="ctr">
              <a:lnSpc>
                <a:spcPct val="90100"/>
              </a:lnSpc>
              <a:spcBef>
                <a:spcPts val="8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/VF persist---CPR 2 mins  and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EPINEPHRINE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6601" y="2544445"/>
            <a:ext cx="1513205" cy="336550"/>
          </a:xfrm>
          <a:custGeom>
            <a:avLst/>
            <a:gdLst/>
            <a:ahLst/>
            <a:cxnLst/>
            <a:rect l="l" t="t" r="r" b="b"/>
            <a:pathLst>
              <a:path w="1513204" h="336550">
                <a:moveTo>
                  <a:pt x="163957" y="0"/>
                </a:moveTo>
                <a:lnTo>
                  <a:pt x="0" y="172593"/>
                </a:lnTo>
                <a:lnTo>
                  <a:pt x="172720" y="336423"/>
                </a:lnTo>
                <a:lnTo>
                  <a:pt x="170941" y="269113"/>
                </a:lnTo>
                <a:lnTo>
                  <a:pt x="1512697" y="234061"/>
                </a:lnTo>
                <a:lnTo>
                  <a:pt x="1507489" y="32131"/>
                </a:lnTo>
                <a:lnTo>
                  <a:pt x="165608" y="67310"/>
                </a:lnTo>
                <a:lnTo>
                  <a:pt x="163957" y="0"/>
                </a:lnTo>
                <a:close/>
              </a:path>
            </a:pathLst>
          </a:custGeom>
          <a:solidFill>
            <a:srgbClr val="B1C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301496" y="2369820"/>
            <a:ext cx="2506980" cy="774700"/>
            <a:chOff x="1301496" y="2369820"/>
            <a:chExt cx="2506980" cy="774700"/>
          </a:xfrm>
        </p:grpSpPr>
        <p:sp>
          <p:nvSpPr>
            <p:cNvPr id="23" name="object 23"/>
            <p:cNvSpPr/>
            <p:nvPr/>
          </p:nvSpPr>
          <p:spPr>
            <a:xfrm>
              <a:off x="1314450" y="2382774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4">
                  <a:moveTo>
                    <a:pt x="2406269" y="0"/>
                  </a:moveTo>
                  <a:lnTo>
                    <a:pt x="74803" y="0"/>
                  </a:lnTo>
                  <a:lnTo>
                    <a:pt x="45702" y="5883"/>
                  </a:lnTo>
                  <a:lnTo>
                    <a:pt x="21923" y="21923"/>
                  </a:lnTo>
                  <a:lnTo>
                    <a:pt x="5883" y="45702"/>
                  </a:lnTo>
                  <a:lnTo>
                    <a:pt x="0" y="74802"/>
                  </a:lnTo>
                  <a:lnTo>
                    <a:pt x="0" y="673480"/>
                  </a:lnTo>
                  <a:lnTo>
                    <a:pt x="5883" y="702581"/>
                  </a:lnTo>
                  <a:lnTo>
                    <a:pt x="21923" y="726360"/>
                  </a:lnTo>
                  <a:lnTo>
                    <a:pt x="45702" y="742400"/>
                  </a:lnTo>
                  <a:lnTo>
                    <a:pt x="74803" y="748283"/>
                  </a:lnTo>
                  <a:lnTo>
                    <a:pt x="2406269" y="748283"/>
                  </a:lnTo>
                  <a:lnTo>
                    <a:pt x="2435369" y="742400"/>
                  </a:lnTo>
                  <a:lnTo>
                    <a:pt x="2459148" y="726360"/>
                  </a:lnTo>
                  <a:lnTo>
                    <a:pt x="2475188" y="702581"/>
                  </a:lnTo>
                  <a:lnTo>
                    <a:pt x="2481072" y="673480"/>
                  </a:lnTo>
                  <a:lnTo>
                    <a:pt x="2481072" y="74802"/>
                  </a:lnTo>
                  <a:lnTo>
                    <a:pt x="2475188" y="45702"/>
                  </a:lnTo>
                  <a:lnTo>
                    <a:pt x="2459148" y="21923"/>
                  </a:lnTo>
                  <a:lnTo>
                    <a:pt x="2435369" y="5883"/>
                  </a:lnTo>
                  <a:lnTo>
                    <a:pt x="24062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14450" y="2382774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4">
                  <a:moveTo>
                    <a:pt x="0" y="74802"/>
                  </a:moveTo>
                  <a:lnTo>
                    <a:pt x="5883" y="45702"/>
                  </a:lnTo>
                  <a:lnTo>
                    <a:pt x="21923" y="21923"/>
                  </a:lnTo>
                  <a:lnTo>
                    <a:pt x="45702" y="5883"/>
                  </a:lnTo>
                  <a:lnTo>
                    <a:pt x="74803" y="0"/>
                  </a:lnTo>
                  <a:lnTo>
                    <a:pt x="2406269" y="0"/>
                  </a:lnTo>
                  <a:lnTo>
                    <a:pt x="2435369" y="5883"/>
                  </a:lnTo>
                  <a:lnTo>
                    <a:pt x="2459148" y="21923"/>
                  </a:lnTo>
                  <a:lnTo>
                    <a:pt x="2475188" y="45702"/>
                  </a:lnTo>
                  <a:lnTo>
                    <a:pt x="2481072" y="74802"/>
                  </a:lnTo>
                  <a:lnTo>
                    <a:pt x="2481072" y="673480"/>
                  </a:lnTo>
                  <a:lnTo>
                    <a:pt x="2475188" y="702581"/>
                  </a:lnTo>
                  <a:lnTo>
                    <a:pt x="2459148" y="726360"/>
                  </a:lnTo>
                  <a:lnTo>
                    <a:pt x="2435369" y="742400"/>
                  </a:lnTo>
                  <a:lnTo>
                    <a:pt x="2406269" y="748283"/>
                  </a:lnTo>
                  <a:lnTo>
                    <a:pt x="74803" y="748283"/>
                  </a:lnTo>
                  <a:lnTo>
                    <a:pt x="45702" y="742400"/>
                  </a:lnTo>
                  <a:lnTo>
                    <a:pt x="21923" y="726360"/>
                  </a:lnTo>
                  <a:lnTo>
                    <a:pt x="5883" y="702581"/>
                  </a:lnTo>
                  <a:lnTo>
                    <a:pt x="0" y="673480"/>
                  </a:lnTo>
                  <a:lnTo>
                    <a:pt x="0" y="7480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44217" y="2620137"/>
            <a:ext cx="1642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CPR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52927" y="3295015"/>
            <a:ext cx="770890" cy="1041400"/>
          </a:xfrm>
          <a:custGeom>
            <a:avLst/>
            <a:gdLst/>
            <a:ahLst/>
            <a:cxnLst/>
            <a:rect l="l" t="t" r="r" b="b"/>
            <a:pathLst>
              <a:path w="770889" h="1041400">
                <a:moveTo>
                  <a:pt x="169799" y="0"/>
                </a:moveTo>
                <a:lnTo>
                  <a:pt x="0" y="109474"/>
                </a:lnTo>
                <a:lnTo>
                  <a:pt x="544576" y="954151"/>
                </a:lnTo>
                <a:lnTo>
                  <a:pt x="487934" y="990600"/>
                </a:lnTo>
                <a:lnTo>
                  <a:pt x="720598" y="1040892"/>
                </a:lnTo>
                <a:lnTo>
                  <a:pt x="770889" y="808227"/>
                </a:lnTo>
                <a:lnTo>
                  <a:pt x="714248" y="844676"/>
                </a:lnTo>
                <a:lnTo>
                  <a:pt x="169799" y="0"/>
                </a:lnTo>
                <a:close/>
              </a:path>
            </a:pathLst>
          </a:custGeom>
          <a:solidFill>
            <a:srgbClr val="B1C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802828" y="4542980"/>
            <a:ext cx="4737100" cy="1440815"/>
            <a:chOff x="1802828" y="4542980"/>
            <a:chExt cx="4737100" cy="1440815"/>
          </a:xfrm>
        </p:grpSpPr>
        <p:sp>
          <p:nvSpPr>
            <p:cNvPr id="28" name="object 28"/>
            <p:cNvSpPr/>
            <p:nvPr/>
          </p:nvSpPr>
          <p:spPr>
            <a:xfrm>
              <a:off x="1815846" y="4555998"/>
              <a:ext cx="4711065" cy="1414780"/>
            </a:xfrm>
            <a:custGeom>
              <a:avLst/>
              <a:gdLst/>
              <a:ahLst/>
              <a:cxnLst/>
              <a:rect l="l" t="t" r="r" b="b"/>
              <a:pathLst>
                <a:path w="4711065" h="1414779">
                  <a:moveTo>
                    <a:pt x="4569206" y="0"/>
                  </a:moveTo>
                  <a:lnTo>
                    <a:pt x="141478" y="0"/>
                  </a:lnTo>
                  <a:lnTo>
                    <a:pt x="96771" y="7215"/>
                  </a:lnTo>
                  <a:lnTo>
                    <a:pt x="57936" y="27306"/>
                  </a:lnTo>
                  <a:lnTo>
                    <a:pt x="27306" y="57936"/>
                  </a:lnTo>
                  <a:lnTo>
                    <a:pt x="7215" y="96771"/>
                  </a:lnTo>
                  <a:lnTo>
                    <a:pt x="0" y="141478"/>
                  </a:lnTo>
                  <a:lnTo>
                    <a:pt x="0" y="1272794"/>
                  </a:lnTo>
                  <a:lnTo>
                    <a:pt x="7215" y="1317500"/>
                  </a:lnTo>
                  <a:lnTo>
                    <a:pt x="27306" y="1356335"/>
                  </a:lnTo>
                  <a:lnTo>
                    <a:pt x="57936" y="1386965"/>
                  </a:lnTo>
                  <a:lnTo>
                    <a:pt x="96771" y="1407056"/>
                  </a:lnTo>
                  <a:lnTo>
                    <a:pt x="141478" y="1414272"/>
                  </a:lnTo>
                  <a:lnTo>
                    <a:pt x="4569206" y="1414272"/>
                  </a:lnTo>
                  <a:lnTo>
                    <a:pt x="4613912" y="1407056"/>
                  </a:lnTo>
                  <a:lnTo>
                    <a:pt x="4652747" y="1386965"/>
                  </a:lnTo>
                  <a:lnTo>
                    <a:pt x="4683377" y="1356335"/>
                  </a:lnTo>
                  <a:lnTo>
                    <a:pt x="4703468" y="1317500"/>
                  </a:lnTo>
                  <a:lnTo>
                    <a:pt x="4710683" y="1272794"/>
                  </a:lnTo>
                  <a:lnTo>
                    <a:pt x="4710683" y="141478"/>
                  </a:lnTo>
                  <a:lnTo>
                    <a:pt x="4703468" y="96771"/>
                  </a:lnTo>
                  <a:lnTo>
                    <a:pt x="4683377" y="57936"/>
                  </a:lnTo>
                  <a:lnTo>
                    <a:pt x="4652747" y="27306"/>
                  </a:lnTo>
                  <a:lnTo>
                    <a:pt x="4613912" y="7215"/>
                  </a:lnTo>
                  <a:lnTo>
                    <a:pt x="45692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5846" y="4555998"/>
              <a:ext cx="4711065" cy="1414780"/>
            </a:xfrm>
            <a:custGeom>
              <a:avLst/>
              <a:gdLst/>
              <a:ahLst/>
              <a:cxnLst/>
              <a:rect l="l" t="t" r="r" b="b"/>
              <a:pathLst>
                <a:path w="4711065" h="1414779">
                  <a:moveTo>
                    <a:pt x="0" y="141478"/>
                  </a:moveTo>
                  <a:lnTo>
                    <a:pt x="7215" y="96771"/>
                  </a:lnTo>
                  <a:lnTo>
                    <a:pt x="27306" y="57936"/>
                  </a:lnTo>
                  <a:lnTo>
                    <a:pt x="57936" y="27306"/>
                  </a:lnTo>
                  <a:lnTo>
                    <a:pt x="96771" y="7215"/>
                  </a:lnTo>
                  <a:lnTo>
                    <a:pt x="141478" y="0"/>
                  </a:lnTo>
                  <a:lnTo>
                    <a:pt x="4569206" y="0"/>
                  </a:lnTo>
                  <a:lnTo>
                    <a:pt x="4613912" y="7215"/>
                  </a:lnTo>
                  <a:lnTo>
                    <a:pt x="4652747" y="27306"/>
                  </a:lnTo>
                  <a:lnTo>
                    <a:pt x="4683377" y="57936"/>
                  </a:lnTo>
                  <a:lnTo>
                    <a:pt x="4703468" y="96771"/>
                  </a:lnTo>
                  <a:lnTo>
                    <a:pt x="4710683" y="141478"/>
                  </a:lnTo>
                  <a:lnTo>
                    <a:pt x="4710683" y="1272794"/>
                  </a:lnTo>
                  <a:lnTo>
                    <a:pt x="4703468" y="1317500"/>
                  </a:lnTo>
                  <a:lnTo>
                    <a:pt x="4683377" y="1356335"/>
                  </a:lnTo>
                  <a:lnTo>
                    <a:pt x="4652747" y="1386965"/>
                  </a:lnTo>
                  <a:lnTo>
                    <a:pt x="4613912" y="1407056"/>
                  </a:lnTo>
                  <a:lnTo>
                    <a:pt x="4569206" y="1414272"/>
                  </a:lnTo>
                  <a:lnTo>
                    <a:pt x="141478" y="1414272"/>
                  </a:lnTo>
                  <a:lnTo>
                    <a:pt x="96771" y="1407056"/>
                  </a:lnTo>
                  <a:lnTo>
                    <a:pt x="57936" y="1386965"/>
                  </a:lnTo>
                  <a:lnTo>
                    <a:pt x="27306" y="1356335"/>
                  </a:lnTo>
                  <a:lnTo>
                    <a:pt x="7215" y="1317500"/>
                  </a:lnTo>
                  <a:lnTo>
                    <a:pt x="0" y="1272794"/>
                  </a:lnTo>
                  <a:lnTo>
                    <a:pt x="0" y="14147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479675" y="5127752"/>
            <a:ext cx="3423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Amiodarone/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Lidocaine/ Magnesium</a:t>
            </a:r>
            <a:r>
              <a:rPr sz="1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sulfate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474976" y="6016752"/>
            <a:ext cx="3394075" cy="1553210"/>
            <a:chOff x="2474976" y="6016752"/>
            <a:chExt cx="3394075" cy="1553210"/>
          </a:xfrm>
        </p:grpSpPr>
        <p:sp>
          <p:nvSpPr>
            <p:cNvPr id="32" name="object 32"/>
            <p:cNvSpPr/>
            <p:nvPr/>
          </p:nvSpPr>
          <p:spPr>
            <a:xfrm>
              <a:off x="4003548" y="6016752"/>
              <a:ext cx="337185" cy="280670"/>
            </a:xfrm>
            <a:custGeom>
              <a:avLst/>
              <a:gdLst/>
              <a:ahLst/>
              <a:cxnLst/>
              <a:rect l="l" t="t" r="r" b="b"/>
              <a:pathLst>
                <a:path w="337185" h="280670">
                  <a:moveTo>
                    <a:pt x="269493" y="0"/>
                  </a:moveTo>
                  <a:lnTo>
                    <a:pt x="67310" y="0"/>
                  </a:lnTo>
                  <a:lnTo>
                    <a:pt x="67310" y="140207"/>
                  </a:lnTo>
                  <a:lnTo>
                    <a:pt x="0" y="140207"/>
                  </a:lnTo>
                  <a:lnTo>
                    <a:pt x="168401" y="280416"/>
                  </a:lnTo>
                  <a:lnTo>
                    <a:pt x="336803" y="140207"/>
                  </a:lnTo>
                  <a:lnTo>
                    <a:pt x="269493" y="140207"/>
                  </a:lnTo>
                  <a:lnTo>
                    <a:pt x="269493" y="0"/>
                  </a:lnTo>
                  <a:close/>
                </a:path>
              </a:pathLst>
            </a:custGeom>
            <a:solidFill>
              <a:srgbClr val="B1C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87930" y="6345174"/>
              <a:ext cx="3368040" cy="1211580"/>
            </a:xfrm>
            <a:custGeom>
              <a:avLst/>
              <a:gdLst/>
              <a:ahLst/>
              <a:cxnLst/>
              <a:rect l="l" t="t" r="r" b="b"/>
              <a:pathLst>
                <a:path w="3368040" h="1211579">
                  <a:moveTo>
                    <a:pt x="3246882" y="0"/>
                  </a:moveTo>
                  <a:lnTo>
                    <a:pt x="121157" y="0"/>
                  </a:lnTo>
                  <a:lnTo>
                    <a:pt x="73991" y="9520"/>
                  </a:lnTo>
                  <a:lnTo>
                    <a:pt x="35480" y="35485"/>
                  </a:lnTo>
                  <a:lnTo>
                    <a:pt x="9519" y="73996"/>
                  </a:lnTo>
                  <a:lnTo>
                    <a:pt x="0" y="121157"/>
                  </a:lnTo>
                  <a:lnTo>
                    <a:pt x="0" y="1090419"/>
                  </a:lnTo>
                  <a:lnTo>
                    <a:pt x="9519" y="1137579"/>
                  </a:lnTo>
                  <a:lnTo>
                    <a:pt x="35480" y="1176092"/>
                  </a:lnTo>
                  <a:lnTo>
                    <a:pt x="73991" y="1202057"/>
                  </a:lnTo>
                  <a:lnTo>
                    <a:pt x="121157" y="1211579"/>
                  </a:lnTo>
                  <a:lnTo>
                    <a:pt x="3246882" y="1211583"/>
                  </a:lnTo>
                  <a:lnTo>
                    <a:pt x="3294048" y="1202061"/>
                  </a:lnTo>
                  <a:lnTo>
                    <a:pt x="3332559" y="1176096"/>
                  </a:lnTo>
                  <a:lnTo>
                    <a:pt x="3358520" y="1137584"/>
                  </a:lnTo>
                  <a:lnTo>
                    <a:pt x="3368040" y="1090423"/>
                  </a:lnTo>
                  <a:lnTo>
                    <a:pt x="3368040" y="121157"/>
                  </a:lnTo>
                  <a:lnTo>
                    <a:pt x="3358520" y="73996"/>
                  </a:lnTo>
                  <a:lnTo>
                    <a:pt x="3332559" y="35485"/>
                  </a:lnTo>
                  <a:lnTo>
                    <a:pt x="3294048" y="9520"/>
                  </a:lnTo>
                  <a:lnTo>
                    <a:pt x="324688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87930" y="6345174"/>
              <a:ext cx="3368040" cy="1211580"/>
            </a:xfrm>
            <a:custGeom>
              <a:avLst/>
              <a:gdLst/>
              <a:ahLst/>
              <a:cxnLst/>
              <a:rect l="l" t="t" r="r" b="b"/>
              <a:pathLst>
                <a:path w="3368040" h="1211579">
                  <a:moveTo>
                    <a:pt x="0" y="121157"/>
                  </a:moveTo>
                  <a:lnTo>
                    <a:pt x="9519" y="73996"/>
                  </a:lnTo>
                  <a:lnTo>
                    <a:pt x="35480" y="35485"/>
                  </a:lnTo>
                  <a:lnTo>
                    <a:pt x="73991" y="9520"/>
                  </a:lnTo>
                  <a:lnTo>
                    <a:pt x="121157" y="0"/>
                  </a:lnTo>
                  <a:lnTo>
                    <a:pt x="3246882" y="0"/>
                  </a:lnTo>
                  <a:lnTo>
                    <a:pt x="3294048" y="9520"/>
                  </a:lnTo>
                  <a:lnTo>
                    <a:pt x="3332559" y="35485"/>
                  </a:lnTo>
                  <a:lnTo>
                    <a:pt x="3358520" y="73996"/>
                  </a:lnTo>
                  <a:lnTo>
                    <a:pt x="3368040" y="121157"/>
                  </a:lnTo>
                  <a:lnTo>
                    <a:pt x="3368040" y="1090423"/>
                  </a:lnTo>
                  <a:lnTo>
                    <a:pt x="3358520" y="1137584"/>
                  </a:lnTo>
                  <a:lnTo>
                    <a:pt x="3332559" y="1176096"/>
                  </a:lnTo>
                  <a:lnTo>
                    <a:pt x="3294048" y="1202061"/>
                  </a:lnTo>
                  <a:lnTo>
                    <a:pt x="3246882" y="1211583"/>
                  </a:lnTo>
                  <a:lnTo>
                    <a:pt x="121157" y="1211579"/>
                  </a:lnTo>
                  <a:lnTo>
                    <a:pt x="73991" y="1202057"/>
                  </a:lnTo>
                  <a:lnTo>
                    <a:pt x="35480" y="1176092"/>
                  </a:lnTo>
                  <a:lnTo>
                    <a:pt x="9519" y="1137579"/>
                  </a:lnTo>
                  <a:lnTo>
                    <a:pt x="0" y="1090419"/>
                  </a:lnTo>
                  <a:lnTo>
                    <a:pt x="0" y="12115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783839" y="6719722"/>
            <a:ext cx="281305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156970" marR="5080" indent="-1144905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Defibrillate: Drug---Shock---Drug----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34150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As</a:t>
            </a:r>
            <a:r>
              <a:rPr b="0" spc="5" dirty="0">
                <a:latin typeface="Arial"/>
                <a:cs typeface="Arial"/>
              </a:rPr>
              <a:t>y</a:t>
            </a:r>
            <a:r>
              <a:rPr b="0" dirty="0">
                <a:latin typeface="Arial"/>
                <a:cs typeface="Arial"/>
              </a:rPr>
              <a:t>stole/PEA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0516" y="2296604"/>
            <a:ext cx="3906520" cy="1117600"/>
            <a:chOff x="830516" y="2296604"/>
            <a:chExt cx="3906520" cy="1117600"/>
          </a:xfrm>
        </p:grpSpPr>
        <p:sp>
          <p:nvSpPr>
            <p:cNvPr id="4" name="object 4"/>
            <p:cNvSpPr/>
            <p:nvPr/>
          </p:nvSpPr>
          <p:spPr>
            <a:xfrm>
              <a:off x="843533" y="2309622"/>
              <a:ext cx="3880485" cy="1091565"/>
            </a:xfrm>
            <a:custGeom>
              <a:avLst/>
              <a:gdLst/>
              <a:ahLst/>
              <a:cxnLst/>
              <a:rect l="l" t="t" r="r" b="b"/>
              <a:pathLst>
                <a:path w="3880485" h="1091564">
                  <a:moveTo>
                    <a:pt x="3334512" y="0"/>
                  </a:moveTo>
                  <a:lnTo>
                    <a:pt x="0" y="0"/>
                  </a:lnTo>
                  <a:lnTo>
                    <a:pt x="545591" y="545591"/>
                  </a:lnTo>
                  <a:lnTo>
                    <a:pt x="0" y="1091183"/>
                  </a:lnTo>
                  <a:lnTo>
                    <a:pt x="3334512" y="1091183"/>
                  </a:lnTo>
                  <a:lnTo>
                    <a:pt x="3880104" y="545591"/>
                  </a:lnTo>
                  <a:lnTo>
                    <a:pt x="33345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3533" y="2309622"/>
              <a:ext cx="3880485" cy="1091565"/>
            </a:xfrm>
            <a:custGeom>
              <a:avLst/>
              <a:gdLst/>
              <a:ahLst/>
              <a:cxnLst/>
              <a:rect l="l" t="t" r="r" b="b"/>
              <a:pathLst>
                <a:path w="3880485" h="1091564">
                  <a:moveTo>
                    <a:pt x="0" y="0"/>
                  </a:moveTo>
                  <a:lnTo>
                    <a:pt x="3334512" y="0"/>
                  </a:lnTo>
                  <a:lnTo>
                    <a:pt x="3880104" y="545591"/>
                  </a:lnTo>
                  <a:lnTo>
                    <a:pt x="3334512" y="1091183"/>
                  </a:lnTo>
                  <a:lnTo>
                    <a:pt x="0" y="1091183"/>
                  </a:lnTo>
                  <a:lnTo>
                    <a:pt x="545591" y="54559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19250" y="2576576"/>
            <a:ext cx="2370455" cy="5187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5400">
              <a:lnSpc>
                <a:spcPts val="1839"/>
              </a:lnSpc>
              <a:spcBef>
                <a:spcPts val="33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Continue CPR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(Intubate 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and establish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access)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68304" y="2359088"/>
            <a:ext cx="2441575" cy="992505"/>
            <a:chOff x="4468304" y="2359088"/>
            <a:chExt cx="2441575" cy="992505"/>
          </a:xfrm>
        </p:grpSpPr>
        <p:sp>
          <p:nvSpPr>
            <p:cNvPr id="8" name="object 8"/>
            <p:cNvSpPr/>
            <p:nvPr/>
          </p:nvSpPr>
          <p:spPr>
            <a:xfrm>
              <a:off x="4481321" y="2372106"/>
              <a:ext cx="2415540" cy="966469"/>
            </a:xfrm>
            <a:custGeom>
              <a:avLst/>
              <a:gdLst/>
              <a:ahLst/>
              <a:cxnLst/>
              <a:rect l="l" t="t" r="r" b="b"/>
              <a:pathLst>
                <a:path w="2415540" h="966470">
                  <a:moveTo>
                    <a:pt x="1932431" y="0"/>
                  </a:moveTo>
                  <a:lnTo>
                    <a:pt x="0" y="0"/>
                  </a:lnTo>
                  <a:lnTo>
                    <a:pt x="483107" y="483108"/>
                  </a:lnTo>
                  <a:lnTo>
                    <a:pt x="0" y="966216"/>
                  </a:lnTo>
                  <a:lnTo>
                    <a:pt x="1932431" y="966216"/>
                  </a:lnTo>
                  <a:lnTo>
                    <a:pt x="2415539" y="483108"/>
                  </a:lnTo>
                  <a:lnTo>
                    <a:pt x="19324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1321" y="2372106"/>
              <a:ext cx="2415540" cy="966469"/>
            </a:xfrm>
            <a:custGeom>
              <a:avLst/>
              <a:gdLst/>
              <a:ahLst/>
              <a:cxnLst/>
              <a:rect l="l" t="t" r="r" b="b"/>
              <a:pathLst>
                <a:path w="2415540" h="966470">
                  <a:moveTo>
                    <a:pt x="0" y="0"/>
                  </a:moveTo>
                  <a:lnTo>
                    <a:pt x="1932431" y="0"/>
                  </a:lnTo>
                  <a:lnTo>
                    <a:pt x="2415539" y="483108"/>
                  </a:lnTo>
                  <a:lnTo>
                    <a:pt x="1932431" y="966216"/>
                  </a:lnTo>
                  <a:lnTo>
                    <a:pt x="0" y="966216"/>
                  </a:lnTo>
                  <a:lnTo>
                    <a:pt x="483107" y="48310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49773" y="2460117"/>
            <a:ext cx="1323340" cy="7518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33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Identify and  RX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reversible  causes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43116" y="2359152"/>
            <a:ext cx="2441575" cy="992505"/>
            <a:chOff x="6643116" y="2359152"/>
            <a:chExt cx="2441575" cy="992505"/>
          </a:xfrm>
        </p:grpSpPr>
        <p:sp>
          <p:nvSpPr>
            <p:cNvPr id="12" name="object 12"/>
            <p:cNvSpPr/>
            <p:nvPr/>
          </p:nvSpPr>
          <p:spPr>
            <a:xfrm>
              <a:off x="6656070" y="2372106"/>
              <a:ext cx="2415540" cy="966469"/>
            </a:xfrm>
            <a:custGeom>
              <a:avLst/>
              <a:gdLst/>
              <a:ahLst/>
              <a:cxnLst/>
              <a:rect l="l" t="t" r="r" b="b"/>
              <a:pathLst>
                <a:path w="2415540" h="966470">
                  <a:moveTo>
                    <a:pt x="1932431" y="0"/>
                  </a:moveTo>
                  <a:lnTo>
                    <a:pt x="0" y="0"/>
                  </a:lnTo>
                  <a:lnTo>
                    <a:pt x="483107" y="483108"/>
                  </a:lnTo>
                  <a:lnTo>
                    <a:pt x="0" y="966216"/>
                  </a:lnTo>
                  <a:lnTo>
                    <a:pt x="1932431" y="966216"/>
                  </a:lnTo>
                  <a:lnTo>
                    <a:pt x="2415539" y="483108"/>
                  </a:lnTo>
                  <a:lnTo>
                    <a:pt x="19324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56070" y="2372106"/>
              <a:ext cx="2415540" cy="966469"/>
            </a:xfrm>
            <a:custGeom>
              <a:avLst/>
              <a:gdLst/>
              <a:ahLst/>
              <a:cxnLst/>
              <a:rect l="l" t="t" r="r" b="b"/>
              <a:pathLst>
                <a:path w="2415540" h="966470">
                  <a:moveTo>
                    <a:pt x="0" y="0"/>
                  </a:moveTo>
                  <a:lnTo>
                    <a:pt x="1932431" y="0"/>
                  </a:lnTo>
                  <a:lnTo>
                    <a:pt x="2415539" y="483108"/>
                  </a:lnTo>
                  <a:lnTo>
                    <a:pt x="1932431" y="966216"/>
                  </a:lnTo>
                  <a:lnTo>
                    <a:pt x="0" y="966216"/>
                  </a:lnTo>
                  <a:lnTo>
                    <a:pt x="483107" y="48310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31760" y="2460117"/>
            <a:ext cx="1309370" cy="7518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065" marR="5080" algn="ctr">
              <a:lnSpc>
                <a:spcPts val="1839"/>
              </a:lnSpc>
              <a:spcBef>
                <a:spcPts val="33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Continue  CPR if  as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Treatable </a:t>
            </a:r>
            <a:r>
              <a:rPr dirty="0"/>
              <a:t>Causes of</a:t>
            </a:r>
            <a:r>
              <a:rPr spc="-20" dirty="0"/>
              <a:t> </a:t>
            </a:r>
            <a:r>
              <a:rPr dirty="0"/>
              <a:t>Cardiac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837691"/>
            <a:ext cx="1858010" cy="140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Arrest:</a:t>
            </a:r>
            <a:endParaRPr sz="4400">
              <a:latin typeface="Arial"/>
              <a:cs typeface="Arial"/>
            </a:endParaRPr>
          </a:p>
          <a:p>
            <a:pPr marL="593725">
              <a:lnSpc>
                <a:spcPct val="100000"/>
              </a:lnSpc>
              <a:spcBef>
                <a:spcPts val="2195"/>
              </a:spcBef>
            </a:pPr>
            <a:r>
              <a:rPr sz="2800" spc="-25" dirty="0">
                <a:latin typeface="Arial"/>
                <a:cs typeface="Arial"/>
              </a:rPr>
              <a:t>H’s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4260" y="837691"/>
            <a:ext cx="4112895" cy="140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Arial"/>
                <a:cs typeface="Arial"/>
              </a:rPr>
              <a:t>The </a:t>
            </a:r>
            <a:r>
              <a:rPr sz="4400" b="1" spc="-60" dirty="0">
                <a:latin typeface="Arial"/>
                <a:cs typeface="Arial"/>
              </a:rPr>
              <a:t>H’s </a:t>
            </a:r>
            <a:r>
              <a:rPr sz="4400" b="1" spc="-5" dirty="0">
                <a:latin typeface="Arial"/>
                <a:cs typeface="Arial"/>
              </a:rPr>
              <a:t>and</a:t>
            </a:r>
            <a:r>
              <a:rPr sz="4400" b="1" spc="-20" dirty="0">
                <a:latin typeface="Arial"/>
                <a:cs typeface="Arial"/>
              </a:rPr>
              <a:t> </a:t>
            </a:r>
            <a:r>
              <a:rPr sz="4400" b="1" spc="-60" dirty="0">
                <a:latin typeface="Arial"/>
                <a:cs typeface="Arial"/>
              </a:rPr>
              <a:t>T’s</a:t>
            </a:r>
            <a:endParaRPr sz="4400">
              <a:latin typeface="Arial"/>
              <a:cs typeface="Arial"/>
            </a:endParaRPr>
          </a:p>
          <a:p>
            <a:pPr marR="375920" algn="r">
              <a:lnSpc>
                <a:spcPct val="100000"/>
              </a:lnSpc>
              <a:spcBef>
                <a:spcPts val="2195"/>
              </a:spcBef>
            </a:pP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55" dirty="0">
                <a:latin typeface="Arial"/>
                <a:cs typeface="Arial"/>
              </a:rPr>
              <a:t>’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659" y="2725699"/>
            <a:ext cx="3899535" cy="2580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Hypoxia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Hypovolemia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Hydrogen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ion(acidosis)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Hypo-/hyperkalemia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Hypothermia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4947" y="2725699"/>
            <a:ext cx="3742690" cy="2580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760"/>
              </a:spcBef>
            </a:pPr>
            <a:r>
              <a:rPr sz="2800" spc="-55" dirty="0">
                <a:latin typeface="Arial"/>
                <a:cs typeface="Arial"/>
              </a:rPr>
              <a:t>Toxins</a:t>
            </a:r>
            <a:endParaRPr sz="2800">
              <a:latin typeface="Arial"/>
              <a:cs typeface="Arial"/>
            </a:endParaRPr>
          </a:p>
          <a:p>
            <a:pPr marL="97790" marR="31750" indent="-12700">
              <a:lnSpc>
                <a:spcPct val="119600"/>
              </a:lnSpc>
              <a:spcBef>
                <a:spcPts val="5"/>
              </a:spcBef>
            </a:pPr>
            <a:r>
              <a:rPr sz="2800" spc="-35" dirty="0">
                <a:latin typeface="Arial"/>
                <a:cs typeface="Arial"/>
              </a:rPr>
              <a:t>Tamponade </a:t>
            </a:r>
            <a:r>
              <a:rPr sz="2800" dirty="0">
                <a:latin typeface="Arial"/>
                <a:cs typeface="Arial"/>
              </a:rPr>
              <a:t>(cardiac)  </a:t>
            </a:r>
            <a:r>
              <a:rPr sz="2800" spc="-45" dirty="0">
                <a:latin typeface="Arial"/>
                <a:cs typeface="Arial"/>
              </a:rPr>
              <a:t>Tension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pneumothorax</a:t>
            </a:r>
            <a:endParaRPr sz="2800">
              <a:latin typeface="Arial"/>
              <a:cs typeface="Arial"/>
            </a:endParaRPr>
          </a:p>
          <a:p>
            <a:pPr marL="46355" marR="5080" indent="-34290">
              <a:lnSpc>
                <a:spcPct val="119700"/>
              </a:lnSpc>
              <a:spcBef>
                <a:spcPts val="10"/>
              </a:spcBef>
            </a:pPr>
            <a:r>
              <a:rPr sz="2800" spc="-5" dirty="0">
                <a:latin typeface="Arial"/>
                <a:cs typeface="Arial"/>
              </a:rPr>
              <a:t>Thrombosis,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pulmonary  Thrombosis,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coronary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160" y="1945386"/>
            <a:ext cx="810387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44195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Symbol"/>
              <a:buChar char="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ACLS is a series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evidence based responses simple  enough </a:t>
            </a:r>
            <a:r>
              <a:rPr sz="2400" dirty="0">
                <a:latin typeface="Arial"/>
                <a:cs typeface="Arial"/>
              </a:rPr>
              <a:t>to be committed to memory </a:t>
            </a:r>
            <a:r>
              <a:rPr sz="2400" spc="-5" dirty="0">
                <a:latin typeface="Arial"/>
                <a:cs typeface="Arial"/>
              </a:rPr>
              <a:t>and recall under  moments 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stress.</a:t>
            </a:r>
            <a:endParaRPr sz="2400">
              <a:latin typeface="Arial"/>
              <a:cs typeface="Arial"/>
            </a:endParaRPr>
          </a:p>
          <a:p>
            <a:pPr marL="286385" marR="2108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AMERICAN </a:t>
            </a:r>
            <a:r>
              <a:rPr sz="2400" spc="-15" dirty="0">
                <a:latin typeface="Arial"/>
                <a:cs typeface="Arial"/>
              </a:rPr>
              <a:t>HEART </a:t>
            </a:r>
            <a:r>
              <a:rPr sz="2400" spc="-20" dirty="0">
                <a:latin typeface="Arial"/>
                <a:cs typeface="Arial"/>
              </a:rPr>
              <a:t>ASSOCIATION </a:t>
            </a:r>
            <a:r>
              <a:rPr sz="2400" spc="-5" dirty="0">
                <a:latin typeface="Arial"/>
                <a:cs typeface="Arial"/>
              </a:rPr>
              <a:t>(AHA) protocols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  considered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the GOLD </a:t>
            </a:r>
            <a:r>
              <a:rPr sz="2400" spc="-5" dirty="0">
                <a:latin typeface="Arial"/>
                <a:cs typeface="Arial"/>
              </a:rPr>
              <a:t>standard ACLS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protocols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gets reviewed every </a:t>
            </a:r>
            <a:r>
              <a:rPr sz="2400" dirty="0">
                <a:latin typeface="Arial"/>
                <a:cs typeface="Arial"/>
              </a:rPr>
              <a:t>5 </a:t>
            </a:r>
            <a:r>
              <a:rPr sz="2400" spc="-30" dirty="0">
                <a:latin typeface="Arial"/>
                <a:cs typeface="Arial"/>
              </a:rPr>
              <a:t>year, </a:t>
            </a:r>
            <a:r>
              <a:rPr sz="2400" spc="-5" dirty="0">
                <a:latin typeface="Arial"/>
                <a:cs typeface="Arial"/>
              </a:rPr>
              <a:t>now latest advancements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ecgguidelines.health.org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105" y="3504946"/>
            <a:ext cx="4522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latin typeface="Arial"/>
                <a:cs typeface="Arial"/>
              </a:rPr>
              <a:t>DEFIBRILLATION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31038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Defibri</a:t>
            </a:r>
            <a:r>
              <a:rPr b="0" spc="5" dirty="0">
                <a:latin typeface="Arial"/>
                <a:cs typeface="Arial"/>
              </a:rPr>
              <a:t>l</a:t>
            </a:r>
            <a:r>
              <a:rPr b="0" dirty="0">
                <a:latin typeface="Arial"/>
                <a:cs typeface="Arial"/>
              </a:rPr>
              <a:t>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659599"/>
            <a:ext cx="5219065" cy="156019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Biphasic wave form: 120- </a:t>
            </a:r>
            <a:r>
              <a:rPr sz="2800" spc="-5" dirty="0">
                <a:latin typeface="Arial"/>
                <a:cs typeface="Arial"/>
              </a:rPr>
              <a:t>200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Monophasic </a:t>
            </a:r>
            <a:r>
              <a:rPr sz="2800" spc="-5" dirty="0">
                <a:latin typeface="Arial"/>
                <a:cs typeface="Arial"/>
              </a:rPr>
              <a:t>wave form: 360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AED- </a:t>
            </a:r>
            <a:r>
              <a:rPr sz="2800" spc="-5" dirty="0">
                <a:latin typeface="Arial"/>
                <a:cs typeface="Arial"/>
              </a:rPr>
              <a:t>device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specific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659" y="4301109"/>
            <a:ext cx="7815580" cy="12204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Failure of a </a:t>
            </a:r>
            <a:r>
              <a:rPr sz="2800" dirty="0">
                <a:latin typeface="Arial"/>
                <a:cs typeface="Arial"/>
              </a:rPr>
              <a:t>single adequate shock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restore </a:t>
            </a:r>
            <a:r>
              <a:rPr sz="2800" spc="-5" dirty="0">
                <a:latin typeface="Arial"/>
                <a:cs typeface="Arial"/>
              </a:rPr>
              <a:t>a  </a:t>
            </a:r>
            <a:r>
              <a:rPr sz="2800" dirty="0">
                <a:latin typeface="Arial"/>
                <a:cs typeface="Arial"/>
              </a:rPr>
              <a:t>pulse should be followed by continued </a:t>
            </a:r>
            <a:r>
              <a:rPr sz="2800" spc="-5" dirty="0">
                <a:latin typeface="Arial"/>
                <a:cs typeface="Arial"/>
              </a:rPr>
              <a:t>CPR and  </a:t>
            </a:r>
            <a:r>
              <a:rPr sz="2800" dirty="0">
                <a:latin typeface="Arial"/>
                <a:cs typeface="Arial"/>
              </a:rPr>
              <a:t>second shock delivered after </a:t>
            </a:r>
            <a:r>
              <a:rPr sz="2800" spc="-5" dirty="0">
                <a:latin typeface="Arial"/>
                <a:cs typeface="Arial"/>
              </a:rPr>
              <a:t>five </a:t>
            </a:r>
            <a:r>
              <a:rPr sz="2800" dirty="0">
                <a:latin typeface="Arial"/>
                <a:cs typeface="Arial"/>
              </a:rPr>
              <a:t>cycles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CPR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8091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HOW </a:t>
            </a:r>
            <a:r>
              <a:rPr b="0" spc="-45" dirty="0">
                <a:latin typeface="Arial"/>
                <a:cs typeface="Arial"/>
              </a:rPr>
              <a:t>TO </a:t>
            </a:r>
            <a:r>
              <a:rPr b="0" dirty="0">
                <a:latin typeface="Arial"/>
                <a:cs typeface="Arial"/>
              </a:rPr>
              <a:t>USE</a:t>
            </a:r>
            <a:r>
              <a:rPr b="0" spc="-135" dirty="0">
                <a:latin typeface="Arial"/>
                <a:cs typeface="Arial"/>
              </a:rPr>
              <a:t> </a:t>
            </a:r>
            <a:r>
              <a:rPr b="0" spc="-30" dirty="0">
                <a:latin typeface="Arial"/>
                <a:cs typeface="Arial"/>
              </a:rPr>
              <a:t>DEFIBRILLATOR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193" y="1784731"/>
            <a:ext cx="8183245" cy="394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SAFETY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If patient not </a:t>
            </a:r>
            <a:r>
              <a:rPr sz="2800" dirty="0">
                <a:latin typeface="Arial"/>
                <a:cs typeface="Arial"/>
              </a:rPr>
              <a:t>intubated remove o2 delivery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devices</a:t>
            </a:r>
            <a:endParaRPr sz="2800">
              <a:latin typeface="Arial"/>
              <a:cs typeface="Arial"/>
            </a:endParaRPr>
          </a:p>
          <a:p>
            <a:pPr marL="241300" marR="678180" indent="-228600">
              <a:lnSpc>
                <a:spcPts val="3020"/>
              </a:lnSpc>
              <a:spcBef>
                <a:spcPts val="105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If </a:t>
            </a:r>
            <a:r>
              <a:rPr sz="2800" dirty="0">
                <a:latin typeface="Arial"/>
                <a:cs typeface="Arial"/>
              </a:rPr>
              <a:t>intubated either </a:t>
            </a:r>
            <a:r>
              <a:rPr sz="2800" spc="-5" dirty="0">
                <a:latin typeface="Arial"/>
                <a:cs typeface="Arial"/>
              </a:rPr>
              <a:t>leave </a:t>
            </a:r>
            <a:r>
              <a:rPr sz="2800" dirty="0">
                <a:latin typeface="Arial"/>
                <a:cs typeface="Arial"/>
              </a:rPr>
              <a:t>bag </a:t>
            </a:r>
            <a:r>
              <a:rPr sz="2800" spc="-5" dirty="0">
                <a:latin typeface="Arial"/>
                <a:cs typeface="Arial"/>
              </a:rPr>
              <a:t>valve resuscitator  attached to </a:t>
            </a:r>
            <a:r>
              <a:rPr sz="2800" spc="-10" dirty="0">
                <a:latin typeface="Arial"/>
                <a:cs typeface="Arial"/>
              </a:rPr>
              <a:t>Et </a:t>
            </a:r>
            <a:r>
              <a:rPr sz="2800" spc="-5" dirty="0">
                <a:latin typeface="Arial"/>
                <a:cs typeface="Arial"/>
              </a:rPr>
              <a:t>or remove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If </a:t>
            </a:r>
            <a:r>
              <a:rPr sz="2800" dirty="0">
                <a:latin typeface="Arial"/>
                <a:cs typeface="Arial"/>
              </a:rPr>
              <a:t>available use self </a:t>
            </a:r>
            <a:r>
              <a:rPr sz="2800" spc="-5" dirty="0">
                <a:latin typeface="Arial"/>
                <a:cs typeface="Arial"/>
              </a:rPr>
              <a:t>adhesive </a:t>
            </a:r>
            <a:r>
              <a:rPr sz="2800" dirty="0">
                <a:latin typeface="Arial"/>
                <a:cs typeface="Arial"/>
              </a:rPr>
              <a:t>defibrillation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pads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Do </a:t>
            </a:r>
            <a:r>
              <a:rPr sz="280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over</a:t>
            </a:r>
            <a:r>
              <a:rPr sz="2800" spc="-5" dirty="0">
                <a:latin typeface="Arial"/>
                <a:cs typeface="Arial"/>
              </a:rPr>
              <a:t> pacemakers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Remove </a:t>
            </a:r>
            <a:r>
              <a:rPr sz="2800" dirty="0">
                <a:latin typeface="Arial"/>
                <a:cs typeface="Arial"/>
              </a:rPr>
              <a:t>transdermal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patches.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836" y="641731"/>
            <a:ext cx="359917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PROCEDURE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832863"/>
            <a:ext cx="8209915" cy="548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63690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sternal paddle over right </a:t>
            </a:r>
            <a:r>
              <a:rPr sz="2800" spc="-5" dirty="0">
                <a:latin typeface="Arial"/>
                <a:cs typeface="Arial"/>
              </a:rPr>
              <a:t>of the </a:t>
            </a:r>
            <a:r>
              <a:rPr sz="2800" dirty="0">
                <a:latin typeface="Arial"/>
                <a:cs typeface="Arial"/>
              </a:rPr>
              <a:t>sternum  below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clavicle</a:t>
            </a:r>
            <a:endParaRPr sz="2800">
              <a:latin typeface="Arial"/>
              <a:cs typeface="Arial"/>
            </a:endParaRPr>
          </a:p>
          <a:p>
            <a:pPr marL="381000" marR="499745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apical paddle </a:t>
            </a:r>
            <a:r>
              <a:rPr sz="2800" spc="-5" dirty="0">
                <a:latin typeface="Arial"/>
                <a:cs typeface="Arial"/>
              </a:rPr>
              <a:t>in mid </a:t>
            </a:r>
            <a:r>
              <a:rPr sz="2800" dirty="0">
                <a:latin typeface="Arial"/>
                <a:cs typeface="Arial"/>
              </a:rPr>
              <a:t>axillary line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spc="5" dirty="0">
                <a:latin typeface="Arial"/>
                <a:cs typeface="Arial"/>
              </a:rPr>
              <a:t>5</a:t>
            </a:r>
            <a:r>
              <a:rPr sz="2775" spc="7" baseline="25525" dirty="0">
                <a:latin typeface="Arial"/>
                <a:cs typeface="Arial"/>
              </a:rPr>
              <a:t>th </a:t>
            </a:r>
            <a:r>
              <a:rPr sz="2800" spc="-5" dirty="0">
                <a:latin typeface="Arial"/>
                <a:cs typeface="Arial"/>
              </a:rPr>
              <a:t>IC  </a:t>
            </a:r>
            <a:r>
              <a:rPr sz="2800" dirty="0">
                <a:latin typeface="Arial"/>
                <a:cs typeface="Arial"/>
              </a:rPr>
              <a:t>space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Switch on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defibrillator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100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latin typeface="Arial"/>
                <a:cs typeface="Arial"/>
              </a:rPr>
              <a:t>Charge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defibrillator </a:t>
            </a:r>
            <a:r>
              <a:rPr sz="2800" spc="-5" dirty="0">
                <a:latin typeface="Arial"/>
                <a:cs typeface="Arial"/>
              </a:rPr>
              <a:t>to 200J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360J</a:t>
            </a:r>
            <a:endParaRPr sz="2800">
              <a:latin typeface="Arial"/>
              <a:cs typeface="Arial"/>
            </a:endParaRPr>
          </a:p>
          <a:p>
            <a:pPr marL="381000" marR="3048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30" dirty="0">
                <a:latin typeface="Arial"/>
                <a:cs typeface="Arial"/>
              </a:rPr>
              <a:t>Warn </a:t>
            </a:r>
            <a:r>
              <a:rPr sz="2800" spc="-5" dirty="0">
                <a:latin typeface="Arial"/>
                <a:cs typeface="Arial"/>
              </a:rPr>
              <a:t>all other </a:t>
            </a:r>
            <a:r>
              <a:rPr sz="2800" dirty="0">
                <a:latin typeface="Arial"/>
                <a:cs typeface="Arial"/>
              </a:rPr>
              <a:t>rescuers </a:t>
            </a:r>
            <a:r>
              <a:rPr sz="2800" spc="-5" dirty="0">
                <a:latin typeface="Arial"/>
                <a:cs typeface="Arial"/>
              </a:rPr>
              <a:t>to stand </a:t>
            </a:r>
            <a:r>
              <a:rPr sz="2800" dirty="0">
                <a:latin typeface="Arial"/>
                <a:cs typeface="Arial"/>
              </a:rPr>
              <a:t>clear- </a:t>
            </a:r>
            <a:r>
              <a:rPr sz="2800" spc="-10" dirty="0">
                <a:latin typeface="Arial"/>
                <a:cs typeface="Arial"/>
              </a:rPr>
              <a:t>‘ARE </a:t>
            </a:r>
            <a:r>
              <a:rPr sz="2800" spc="-5" dirty="0">
                <a:latin typeface="Arial"/>
                <a:cs typeface="Arial"/>
              </a:rPr>
              <a:t>YOU  </a:t>
            </a:r>
            <a:r>
              <a:rPr sz="2800" spc="-10" dirty="0">
                <a:latin typeface="Arial"/>
                <a:cs typeface="Arial"/>
              </a:rPr>
              <a:t>CLEAR’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10" dirty="0">
                <a:latin typeface="Arial"/>
                <a:cs typeface="Arial"/>
              </a:rPr>
              <a:t>Visually </a:t>
            </a:r>
            <a:r>
              <a:rPr sz="2800" dirty="0">
                <a:latin typeface="Arial"/>
                <a:cs typeface="Arial"/>
              </a:rPr>
              <a:t>check </a:t>
            </a:r>
            <a:r>
              <a:rPr sz="2800" spc="-5" dirty="0">
                <a:latin typeface="Arial"/>
                <a:cs typeface="Arial"/>
              </a:rPr>
              <a:t>all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clear</a:t>
            </a:r>
            <a:endParaRPr sz="2800">
              <a:latin typeface="Arial"/>
              <a:cs typeface="Arial"/>
            </a:endParaRPr>
          </a:p>
          <a:p>
            <a:pPr marL="381000" marR="437515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latin typeface="Arial"/>
                <a:cs typeface="Arial"/>
              </a:rPr>
              <a:t>Ensure yourself </a:t>
            </a:r>
            <a:r>
              <a:rPr sz="2800" spc="-5" dirty="0">
                <a:latin typeface="Arial"/>
                <a:cs typeface="Arial"/>
              </a:rPr>
              <a:t>you are </a:t>
            </a:r>
            <a:r>
              <a:rPr sz="2800" dirty="0">
                <a:latin typeface="Arial"/>
                <a:cs typeface="Arial"/>
              </a:rPr>
              <a:t>not touching patient </a:t>
            </a:r>
            <a:r>
              <a:rPr sz="2800" spc="-5" dirty="0">
                <a:latin typeface="Arial"/>
                <a:cs typeface="Arial"/>
              </a:rPr>
              <a:t>or  </a:t>
            </a:r>
            <a:r>
              <a:rPr sz="2800" dirty="0">
                <a:latin typeface="Arial"/>
                <a:cs typeface="Arial"/>
              </a:rPr>
              <a:t>bed </a:t>
            </a:r>
            <a:r>
              <a:rPr sz="2800" spc="-5" dirty="0">
                <a:latin typeface="Arial"/>
                <a:cs typeface="Arial"/>
              </a:rPr>
              <a:t>‘I AM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CLEAR’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850" y="617019"/>
            <a:ext cx="6096635" cy="113284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Deliver</a:t>
            </a:r>
            <a:r>
              <a:rPr sz="2800" dirty="0">
                <a:latin typeface="Arial"/>
                <a:cs typeface="Arial"/>
              </a:rPr>
              <a:t> shock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Restart </a:t>
            </a:r>
            <a:r>
              <a:rPr sz="2800" spc="-5" dirty="0">
                <a:latin typeface="Arial"/>
                <a:cs typeface="Arial"/>
              </a:rPr>
              <a:t>cpr with </a:t>
            </a:r>
            <a:r>
              <a:rPr sz="2800" dirty="0">
                <a:latin typeface="Arial"/>
                <a:cs typeface="Arial"/>
              </a:rPr>
              <a:t>out </a:t>
            </a:r>
            <a:r>
              <a:rPr sz="2800" spc="-5" dirty="0">
                <a:latin typeface="Arial"/>
                <a:cs typeface="Arial"/>
              </a:rPr>
              <a:t>checking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pulse.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444" y="141732"/>
            <a:ext cx="3893820" cy="5017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1195" y="3002279"/>
            <a:ext cx="3558540" cy="4556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238" y="631697"/>
            <a:ext cx="77006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Automatic External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Defibrillator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0214" y="3002102"/>
            <a:ext cx="483933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Switch on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AED.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Attach </a:t>
            </a:r>
            <a:r>
              <a:rPr sz="2800" dirty="0">
                <a:latin typeface="Arial"/>
                <a:cs typeface="Arial"/>
              </a:rPr>
              <a:t>electrode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pads.</a:t>
            </a:r>
            <a:endParaRPr sz="2800">
              <a:latin typeface="Arial"/>
              <a:cs typeface="Arial"/>
            </a:endParaRPr>
          </a:p>
          <a:p>
            <a:pPr marL="355600" marR="28702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electrodes </a:t>
            </a:r>
            <a:r>
              <a:rPr sz="2800" spc="-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 manual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Follow voice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commands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Make </a:t>
            </a:r>
            <a:r>
              <a:rPr sz="2800" dirty="0">
                <a:latin typeface="Arial"/>
                <a:cs typeface="Arial"/>
              </a:rPr>
              <a:t>sure </a:t>
            </a:r>
            <a:r>
              <a:rPr sz="2800" spc="-5" dirty="0">
                <a:latin typeface="Arial"/>
                <a:cs typeface="Arial"/>
              </a:rPr>
              <a:t>no one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contact 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dirty="0">
                <a:latin typeface="Arial"/>
                <a:cs typeface="Arial"/>
              </a:rPr>
              <a:t> patient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Push </a:t>
            </a:r>
            <a:r>
              <a:rPr sz="2800" dirty="0">
                <a:latin typeface="Arial"/>
                <a:cs typeface="Arial"/>
              </a:rPr>
              <a:t>shock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button.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727392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i="1" dirty="0">
                <a:latin typeface="Arial"/>
                <a:cs typeface="Arial"/>
              </a:rPr>
              <a:t>1-Shock Protocol </a:t>
            </a:r>
            <a:r>
              <a:rPr i="1" spc="-30" dirty="0">
                <a:latin typeface="Arial"/>
                <a:cs typeface="Arial"/>
              </a:rPr>
              <a:t>Versus</a:t>
            </a:r>
            <a:r>
              <a:rPr i="1" spc="-8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3-  Shock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Sequence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744421"/>
            <a:ext cx="8070850" cy="37801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48895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338455" algn="l"/>
                <a:tab pos="339725" algn="l"/>
                <a:tab pos="2810510" algn="l"/>
              </a:tabLst>
            </a:pPr>
            <a:r>
              <a:rPr dirty="0"/>
              <a:t>	</a:t>
            </a:r>
            <a:r>
              <a:rPr sz="2800" dirty="0">
                <a:latin typeface="Arial"/>
                <a:cs typeface="Arial"/>
              </a:rPr>
              <a:t>Evidence from	</a:t>
            </a:r>
            <a:r>
              <a:rPr sz="2800" spc="-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well-conducted pre/post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design  studies suggested significant survival benefit </a:t>
            </a:r>
            <a:r>
              <a:rPr sz="2800" spc="-5" dirty="0">
                <a:latin typeface="Arial"/>
                <a:cs typeface="Arial"/>
              </a:rPr>
              <a:t>with  the </a:t>
            </a:r>
            <a:r>
              <a:rPr sz="2800" dirty="0">
                <a:latin typeface="Arial"/>
                <a:cs typeface="Arial"/>
              </a:rPr>
              <a:t>single shock defibrillation protocol compared 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3-stacked-shock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protocols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buFont typeface="Arial"/>
              <a:buChar char="•"/>
              <a:tabLst>
                <a:tab pos="338455" algn="l"/>
                <a:tab pos="339725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If 1 shock fails to eliminate </a:t>
            </a:r>
            <a:r>
              <a:rPr sz="2800" spc="-114" dirty="0">
                <a:latin typeface="Arial"/>
                <a:cs typeface="Arial"/>
              </a:rPr>
              <a:t>VF,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incremental  </a:t>
            </a:r>
            <a:r>
              <a:rPr sz="2800" dirty="0">
                <a:latin typeface="Arial"/>
                <a:cs typeface="Arial"/>
              </a:rPr>
              <a:t>benefit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another shock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spc="-45" dirty="0">
                <a:latin typeface="Arial"/>
                <a:cs typeface="Arial"/>
              </a:rPr>
              <a:t>low, </a:t>
            </a:r>
            <a:r>
              <a:rPr sz="2800" dirty="0">
                <a:latin typeface="Arial"/>
                <a:cs typeface="Arial"/>
              </a:rPr>
              <a:t>and resumption </a:t>
            </a:r>
            <a:r>
              <a:rPr sz="2800" spc="-5" dirty="0">
                <a:latin typeface="Arial"/>
                <a:cs typeface="Arial"/>
              </a:rPr>
              <a:t>of  CPR </a:t>
            </a:r>
            <a:r>
              <a:rPr sz="2800" dirty="0">
                <a:latin typeface="Arial"/>
                <a:cs typeface="Arial"/>
              </a:rPr>
              <a:t>is likely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confer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greater </a:t>
            </a:r>
            <a:r>
              <a:rPr sz="2800" spc="-5" dirty="0">
                <a:latin typeface="Arial"/>
                <a:cs typeface="Arial"/>
              </a:rPr>
              <a:t>value </a:t>
            </a:r>
            <a:r>
              <a:rPr sz="2800" dirty="0">
                <a:latin typeface="Arial"/>
                <a:cs typeface="Arial"/>
              </a:rPr>
              <a:t>than  another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shock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127" y="374650"/>
            <a:ext cx="62998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Airway and</a:t>
            </a:r>
            <a:r>
              <a:rPr spc="-100" dirty="0"/>
              <a:t> </a:t>
            </a:r>
            <a:r>
              <a:rPr spc="-20" dirty="0"/>
              <a:t>Ventilations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887" y="2599182"/>
            <a:ext cx="8916670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Opening airway – Head </a:t>
            </a:r>
            <a:r>
              <a:rPr sz="2800" dirty="0">
                <a:latin typeface="Arial"/>
                <a:cs typeface="Arial"/>
              </a:rPr>
              <a:t>tilt, </a:t>
            </a:r>
            <a:r>
              <a:rPr sz="2800" spc="-5" dirty="0">
                <a:latin typeface="Arial"/>
                <a:cs typeface="Arial"/>
              </a:rPr>
              <a:t>chin </a:t>
            </a:r>
            <a:r>
              <a:rPr sz="2800" dirty="0">
                <a:latin typeface="Arial"/>
                <a:cs typeface="Arial"/>
              </a:rPr>
              <a:t>lift </a:t>
            </a:r>
            <a:r>
              <a:rPr sz="2800" spc="-5" dirty="0">
                <a:latin typeface="Arial"/>
                <a:cs typeface="Arial"/>
              </a:rPr>
              <a:t>or jaw </a:t>
            </a:r>
            <a:r>
              <a:rPr sz="2800" dirty="0">
                <a:latin typeface="Arial"/>
                <a:cs typeface="Arial"/>
              </a:rPr>
              <a:t>thrust, </a:t>
            </a:r>
            <a:r>
              <a:rPr sz="2800" spc="-5" dirty="0">
                <a:latin typeface="Arial"/>
                <a:cs typeface="Arial"/>
              </a:rPr>
              <a:t>in  addition </a:t>
            </a:r>
            <a:r>
              <a:rPr sz="2800" dirty="0">
                <a:latin typeface="Arial"/>
                <a:cs typeface="Arial"/>
              </a:rPr>
              <a:t>explore </a:t>
            </a:r>
            <a:r>
              <a:rPr sz="2800" spc="-5" dirty="0">
                <a:latin typeface="Arial"/>
                <a:cs typeface="Arial"/>
              </a:rPr>
              <a:t>the airway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foreign </a:t>
            </a:r>
            <a:r>
              <a:rPr sz="2800" dirty="0">
                <a:latin typeface="Arial"/>
                <a:cs typeface="Arial"/>
              </a:rPr>
              <a:t>bodies, </a:t>
            </a:r>
            <a:r>
              <a:rPr sz="2800" spc="-5" dirty="0">
                <a:latin typeface="Arial"/>
                <a:cs typeface="Arial"/>
              </a:rPr>
              <a:t>dentures  and </a:t>
            </a:r>
            <a:r>
              <a:rPr sz="2800" dirty="0">
                <a:latin typeface="Arial"/>
                <a:cs typeface="Arial"/>
              </a:rPr>
              <a:t>remove </a:t>
            </a:r>
            <a:r>
              <a:rPr sz="2800" spc="-5" dirty="0">
                <a:latin typeface="Arial"/>
                <a:cs typeface="Arial"/>
              </a:rPr>
              <a:t>them.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28" y="2018792"/>
            <a:ext cx="5722620" cy="174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4229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BASIC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AIRWAYS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Oropharyngeal airway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Nasopharyngeal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airway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7934" y="4699761"/>
            <a:ext cx="169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-185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2192" y="4573270"/>
            <a:ext cx="3826510" cy="24885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Endotracheal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tube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Laryngeal </a:t>
            </a:r>
            <a:r>
              <a:rPr sz="2400" dirty="0">
                <a:latin typeface="Arial"/>
                <a:cs typeface="Arial"/>
              </a:rPr>
              <a:t>mask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airway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Laryngeal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tube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Esophageal tracheal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8911" y="535940"/>
            <a:ext cx="44710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Breathing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122301"/>
            <a:ext cx="50114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565F6C"/>
                </a:solidFill>
              </a:rPr>
              <a:t>I</a:t>
            </a:r>
            <a:r>
              <a:rPr sz="2400" spc="-25" dirty="0">
                <a:solidFill>
                  <a:srgbClr val="565F6C"/>
                </a:solidFill>
              </a:rPr>
              <a:t>MPORTANCE </a:t>
            </a:r>
            <a:r>
              <a:rPr sz="2400" dirty="0">
                <a:solidFill>
                  <a:srgbClr val="565F6C"/>
                </a:solidFill>
              </a:rPr>
              <a:t>OF </a:t>
            </a:r>
            <a:r>
              <a:rPr sz="3000" dirty="0">
                <a:solidFill>
                  <a:srgbClr val="565F6C"/>
                </a:solidFill>
              </a:rPr>
              <a:t>BLS </a:t>
            </a:r>
            <a:r>
              <a:rPr sz="2400" dirty="0">
                <a:solidFill>
                  <a:srgbClr val="565F6C"/>
                </a:solidFill>
              </a:rPr>
              <a:t>IN</a:t>
            </a:r>
            <a:r>
              <a:rPr sz="2400" spc="375" dirty="0">
                <a:solidFill>
                  <a:srgbClr val="565F6C"/>
                </a:solidFill>
              </a:rPr>
              <a:t> </a:t>
            </a:r>
            <a:r>
              <a:rPr sz="3000" dirty="0">
                <a:solidFill>
                  <a:srgbClr val="565F6C"/>
                </a:solidFill>
              </a:rPr>
              <a:t>ACLS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81355" y="1788617"/>
            <a:ext cx="6852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ACLS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built heavily upon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foundation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58674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Nasopharyngeal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airway</a:t>
            </a:r>
          </a:p>
        </p:txBody>
      </p:sp>
      <p:sp>
        <p:nvSpPr>
          <p:cNvPr id="3" name="object 3"/>
          <p:cNvSpPr/>
          <p:nvPr/>
        </p:nvSpPr>
        <p:spPr>
          <a:xfrm>
            <a:off x="2133600" y="2583180"/>
            <a:ext cx="5859780" cy="3901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574" y="2091717"/>
            <a:ext cx="7846229" cy="2236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1371600"/>
            <a:ext cx="41148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9352" y="5781243"/>
            <a:ext cx="6014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Char char="•"/>
              <a:tabLst>
                <a:tab pos="228600" algn="l"/>
                <a:tab pos="229235" algn="l"/>
              </a:tabLst>
            </a:pP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commonly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6–7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mm in an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adult female and 7–8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mm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adult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male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2432" y="2417064"/>
            <a:ext cx="6239256" cy="4168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73456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OROPHARYNGEAL</a:t>
            </a:r>
            <a:r>
              <a:rPr b="0" spc="-509" dirty="0">
                <a:latin typeface="Arial"/>
                <a:cs typeface="Arial"/>
              </a:rPr>
              <a:t> </a:t>
            </a:r>
            <a:r>
              <a:rPr b="0" spc="-95" dirty="0">
                <a:latin typeface="Arial"/>
                <a:cs typeface="Arial"/>
              </a:rPr>
              <a:t>AIRWAY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9" y="4297680"/>
            <a:ext cx="4674108" cy="2630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2347" y="527304"/>
            <a:ext cx="3381012" cy="3892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388" y="2593478"/>
            <a:ext cx="7543800" cy="459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62357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ENDOTRACHEAL</a:t>
            </a:r>
            <a:r>
              <a:rPr b="0" spc="-3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TUBE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3955" y="1520952"/>
            <a:ext cx="5725667" cy="4546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57410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Laryngeal mask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airway</a:t>
            </a:r>
          </a:p>
        </p:txBody>
      </p:sp>
      <p:sp>
        <p:nvSpPr>
          <p:cNvPr id="3" name="object 3"/>
          <p:cNvSpPr/>
          <p:nvPr/>
        </p:nvSpPr>
        <p:spPr>
          <a:xfrm>
            <a:off x="2001011" y="3192780"/>
            <a:ext cx="4361688" cy="309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0316" y="1576205"/>
            <a:ext cx="4995283" cy="4423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37255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Laryngeal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tube</a:t>
            </a:r>
          </a:p>
        </p:txBody>
      </p:sp>
      <p:sp>
        <p:nvSpPr>
          <p:cNvPr id="3" name="object 3"/>
          <p:cNvSpPr/>
          <p:nvPr/>
        </p:nvSpPr>
        <p:spPr>
          <a:xfrm>
            <a:off x="1258327" y="1696212"/>
            <a:ext cx="6529129" cy="4891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692530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AHA Adult Chain of</a:t>
            </a:r>
            <a:r>
              <a:rPr b="0" spc="-5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Survival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787779"/>
            <a:ext cx="7261859" cy="352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Immediate recognition of </a:t>
            </a:r>
            <a:r>
              <a:rPr sz="2800" dirty="0">
                <a:latin typeface="Arial"/>
                <a:cs typeface="Arial"/>
              </a:rPr>
              <a:t>cardiac </a:t>
            </a:r>
            <a:r>
              <a:rPr sz="2800" spc="-5" dirty="0">
                <a:latin typeface="Arial"/>
                <a:cs typeface="Arial"/>
              </a:rPr>
              <a:t>arrest and  activation of the emergency </a:t>
            </a:r>
            <a:r>
              <a:rPr sz="2800" dirty="0">
                <a:latin typeface="Arial"/>
                <a:cs typeface="Arial"/>
              </a:rPr>
              <a:t>response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  <a:p>
            <a:pPr marL="12700" marR="89725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Early CPR with an emphasis on </a:t>
            </a:r>
            <a:r>
              <a:rPr sz="2800" dirty="0">
                <a:latin typeface="Arial"/>
                <a:cs typeface="Arial"/>
              </a:rPr>
              <a:t>chest  compressions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Rapid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defibrillation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07670" algn="l"/>
              </a:tabLst>
            </a:pPr>
            <a:r>
              <a:rPr sz="2800" spc="-10" dirty="0">
                <a:latin typeface="Arial"/>
                <a:cs typeface="Arial"/>
              </a:rPr>
              <a:t>Effective </a:t>
            </a:r>
            <a:r>
              <a:rPr sz="2800" spc="-5" dirty="0">
                <a:latin typeface="Arial"/>
                <a:cs typeface="Arial"/>
              </a:rPr>
              <a:t>advanced life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support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Integrated </a:t>
            </a:r>
            <a:r>
              <a:rPr sz="2800" dirty="0">
                <a:latin typeface="Arial"/>
                <a:cs typeface="Arial"/>
              </a:rPr>
              <a:t>post–cardiac </a:t>
            </a:r>
            <a:r>
              <a:rPr sz="2800" spc="-5" dirty="0">
                <a:latin typeface="Arial"/>
                <a:cs typeface="Arial"/>
              </a:rPr>
              <a:t>arrest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2875" y="5251704"/>
            <a:ext cx="7211568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1682496"/>
            <a:ext cx="7820025" cy="2889885"/>
            <a:chOff x="914400" y="1682496"/>
            <a:chExt cx="7820025" cy="2889885"/>
          </a:xfrm>
        </p:grpSpPr>
        <p:sp>
          <p:nvSpPr>
            <p:cNvPr id="3" name="object 3"/>
            <p:cNvSpPr/>
            <p:nvPr/>
          </p:nvSpPr>
          <p:spPr>
            <a:xfrm>
              <a:off x="914400" y="1682496"/>
              <a:ext cx="7819644" cy="2889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0400" y="1828800"/>
              <a:ext cx="2286000" cy="365760"/>
            </a:xfrm>
            <a:custGeom>
              <a:avLst/>
              <a:gdLst/>
              <a:ahLst/>
              <a:cxnLst/>
              <a:rect l="l" t="t" r="r" b="b"/>
              <a:pathLst>
                <a:path w="2286000" h="365760">
                  <a:moveTo>
                    <a:pt x="2224786" y="0"/>
                  </a:moveTo>
                  <a:lnTo>
                    <a:pt x="60833" y="0"/>
                  </a:ln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5"/>
                  </a:lnTo>
                  <a:lnTo>
                    <a:pt x="0" y="304291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3" y="365378"/>
                  </a:lnTo>
                  <a:lnTo>
                    <a:pt x="2224786" y="365378"/>
                  </a:lnTo>
                  <a:lnTo>
                    <a:pt x="2247042" y="360138"/>
                  </a:lnTo>
                  <a:lnTo>
                    <a:pt x="2266537" y="346313"/>
                  </a:lnTo>
                  <a:lnTo>
                    <a:pt x="2280364" y="326749"/>
                  </a:lnTo>
                  <a:lnTo>
                    <a:pt x="2285619" y="304291"/>
                  </a:lnTo>
                  <a:lnTo>
                    <a:pt x="2285619" y="60705"/>
                  </a:lnTo>
                  <a:lnTo>
                    <a:pt x="2280364" y="38361"/>
                  </a:lnTo>
                  <a:lnTo>
                    <a:pt x="2266537" y="18923"/>
                  </a:lnTo>
                  <a:lnTo>
                    <a:pt x="2247042" y="5199"/>
                  </a:lnTo>
                  <a:lnTo>
                    <a:pt x="2224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400" y="1828800"/>
              <a:ext cx="2286000" cy="365760"/>
            </a:xfrm>
            <a:custGeom>
              <a:avLst/>
              <a:gdLst/>
              <a:ahLst/>
              <a:cxnLst/>
              <a:rect l="l" t="t" r="r" b="b"/>
              <a:pathLst>
                <a:path w="2286000" h="365760">
                  <a:moveTo>
                    <a:pt x="60833" y="0"/>
                  </a:move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5"/>
                  </a:lnTo>
                  <a:lnTo>
                    <a:pt x="0" y="304291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3" y="365378"/>
                  </a:lnTo>
                  <a:lnTo>
                    <a:pt x="2224786" y="365378"/>
                  </a:lnTo>
                  <a:lnTo>
                    <a:pt x="2247042" y="360138"/>
                  </a:lnTo>
                  <a:lnTo>
                    <a:pt x="2266537" y="346313"/>
                  </a:lnTo>
                  <a:lnTo>
                    <a:pt x="2280364" y="326749"/>
                  </a:lnTo>
                  <a:lnTo>
                    <a:pt x="2285619" y="304291"/>
                  </a:lnTo>
                  <a:lnTo>
                    <a:pt x="2285619" y="60705"/>
                  </a:lnTo>
                  <a:lnTo>
                    <a:pt x="2280364" y="38361"/>
                  </a:lnTo>
                  <a:lnTo>
                    <a:pt x="2266537" y="18923"/>
                  </a:lnTo>
                  <a:lnTo>
                    <a:pt x="2247042" y="5199"/>
                  </a:lnTo>
                  <a:lnTo>
                    <a:pt x="2224786" y="0"/>
                  </a:lnTo>
                  <a:lnTo>
                    <a:pt x="60833" y="0"/>
                  </a:lnTo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8960" y="2377440"/>
              <a:ext cx="2377440" cy="365760"/>
            </a:xfrm>
            <a:custGeom>
              <a:avLst/>
              <a:gdLst/>
              <a:ahLst/>
              <a:cxnLst/>
              <a:rect l="l" t="t" r="r" b="b"/>
              <a:pathLst>
                <a:path w="2377440" h="365760">
                  <a:moveTo>
                    <a:pt x="2315844" y="0"/>
                  </a:moveTo>
                  <a:lnTo>
                    <a:pt x="60832" y="0"/>
                  </a:ln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5"/>
                  </a:lnTo>
                  <a:lnTo>
                    <a:pt x="0" y="304291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2" y="365378"/>
                  </a:lnTo>
                  <a:lnTo>
                    <a:pt x="2315844" y="365378"/>
                  </a:lnTo>
                  <a:lnTo>
                    <a:pt x="2338322" y="360138"/>
                  </a:lnTo>
                  <a:lnTo>
                    <a:pt x="2357929" y="346313"/>
                  </a:lnTo>
                  <a:lnTo>
                    <a:pt x="2371798" y="326749"/>
                  </a:lnTo>
                  <a:lnTo>
                    <a:pt x="2377059" y="304291"/>
                  </a:lnTo>
                  <a:lnTo>
                    <a:pt x="2377059" y="60705"/>
                  </a:lnTo>
                  <a:lnTo>
                    <a:pt x="2371798" y="38361"/>
                  </a:lnTo>
                  <a:lnTo>
                    <a:pt x="2357929" y="18923"/>
                  </a:lnTo>
                  <a:lnTo>
                    <a:pt x="2338322" y="5199"/>
                  </a:lnTo>
                  <a:lnTo>
                    <a:pt x="2315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8960" y="2377440"/>
              <a:ext cx="2377440" cy="365760"/>
            </a:xfrm>
            <a:custGeom>
              <a:avLst/>
              <a:gdLst/>
              <a:ahLst/>
              <a:cxnLst/>
              <a:rect l="l" t="t" r="r" b="b"/>
              <a:pathLst>
                <a:path w="2377440" h="365760">
                  <a:moveTo>
                    <a:pt x="60832" y="0"/>
                  </a:move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5"/>
                  </a:lnTo>
                  <a:lnTo>
                    <a:pt x="0" y="304291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2" y="365378"/>
                  </a:lnTo>
                  <a:lnTo>
                    <a:pt x="2315844" y="365378"/>
                  </a:lnTo>
                  <a:lnTo>
                    <a:pt x="2338322" y="360138"/>
                  </a:lnTo>
                  <a:lnTo>
                    <a:pt x="2357929" y="346313"/>
                  </a:lnTo>
                  <a:lnTo>
                    <a:pt x="2371798" y="326749"/>
                  </a:lnTo>
                  <a:lnTo>
                    <a:pt x="2377059" y="304291"/>
                  </a:lnTo>
                  <a:lnTo>
                    <a:pt x="2377059" y="60705"/>
                  </a:lnTo>
                  <a:lnTo>
                    <a:pt x="2371798" y="38361"/>
                  </a:lnTo>
                  <a:lnTo>
                    <a:pt x="2357929" y="18923"/>
                  </a:lnTo>
                  <a:lnTo>
                    <a:pt x="2338322" y="5199"/>
                  </a:lnTo>
                  <a:lnTo>
                    <a:pt x="2315844" y="0"/>
                  </a:lnTo>
                  <a:lnTo>
                    <a:pt x="60832" y="0"/>
                  </a:lnTo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08960" y="2926080"/>
              <a:ext cx="2560320" cy="365760"/>
            </a:xfrm>
            <a:custGeom>
              <a:avLst/>
              <a:gdLst/>
              <a:ahLst/>
              <a:cxnLst/>
              <a:rect l="l" t="t" r="r" b="b"/>
              <a:pathLst>
                <a:path w="2560320" h="365760">
                  <a:moveTo>
                    <a:pt x="2498725" y="0"/>
                  </a:moveTo>
                  <a:lnTo>
                    <a:pt x="60832" y="0"/>
                  </a:ln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6"/>
                  </a:lnTo>
                  <a:lnTo>
                    <a:pt x="0" y="304292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2" y="365379"/>
                  </a:lnTo>
                  <a:lnTo>
                    <a:pt x="2498725" y="365379"/>
                  </a:lnTo>
                  <a:lnTo>
                    <a:pt x="2521202" y="360138"/>
                  </a:lnTo>
                  <a:lnTo>
                    <a:pt x="2540809" y="346313"/>
                  </a:lnTo>
                  <a:lnTo>
                    <a:pt x="2554678" y="326749"/>
                  </a:lnTo>
                  <a:lnTo>
                    <a:pt x="2559939" y="304292"/>
                  </a:lnTo>
                  <a:lnTo>
                    <a:pt x="2559939" y="60706"/>
                  </a:lnTo>
                  <a:lnTo>
                    <a:pt x="2554678" y="38361"/>
                  </a:lnTo>
                  <a:lnTo>
                    <a:pt x="2540809" y="18923"/>
                  </a:lnTo>
                  <a:lnTo>
                    <a:pt x="2521202" y="5199"/>
                  </a:lnTo>
                  <a:lnTo>
                    <a:pt x="2498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8960" y="2926080"/>
              <a:ext cx="2560320" cy="365760"/>
            </a:xfrm>
            <a:custGeom>
              <a:avLst/>
              <a:gdLst/>
              <a:ahLst/>
              <a:cxnLst/>
              <a:rect l="l" t="t" r="r" b="b"/>
              <a:pathLst>
                <a:path w="2560320" h="365760">
                  <a:moveTo>
                    <a:pt x="60832" y="0"/>
                  </a:move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6"/>
                  </a:lnTo>
                  <a:lnTo>
                    <a:pt x="0" y="304292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2" y="365379"/>
                  </a:lnTo>
                  <a:lnTo>
                    <a:pt x="2498725" y="365379"/>
                  </a:lnTo>
                  <a:lnTo>
                    <a:pt x="2521202" y="360138"/>
                  </a:lnTo>
                  <a:lnTo>
                    <a:pt x="2540809" y="346313"/>
                  </a:lnTo>
                  <a:lnTo>
                    <a:pt x="2554678" y="326749"/>
                  </a:lnTo>
                  <a:lnTo>
                    <a:pt x="2559939" y="304292"/>
                  </a:lnTo>
                  <a:lnTo>
                    <a:pt x="2559939" y="60706"/>
                  </a:lnTo>
                  <a:lnTo>
                    <a:pt x="2554678" y="38361"/>
                  </a:lnTo>
                  <a:lnTo>
                    <a:pt x="2540809" y="18923"/>
                  </a:lnTo>
                  <a:lnTo>
                    <a:pt x="2521202" y="5199"/>
                  </a:lnTo>
                  <a:lnTo>
                    <a:pt x="2498725" y="0"/>
                  </a:lnTo>
                  <a:lnTo>
                    <a:pt x="60832" y="0"/>
                  </a:lnTo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2097" y="1855673"/>
            <a:ext cx="102298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90-115cm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105-130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122-155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2100072"/>
            <a:ext cx="9430512" cy="4171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6365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Esophageal tracheal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tube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801" y="3279775"/>
            <a:ext cx="4439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Pharmacotherapy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66795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Routes of</a:t>
            </a:r>
            <a:r>
              <a:rPr spc="-265" dirty="0"/>
              <a:t> </a:t>
            </a:r>
            <a:r>
              <a:rPr dirty="0"/>
              <a:t>Administration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660677"/>
            <a:ext cx="7914640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296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Peripheral IV – must followed by 20 ml NS </a:t>
            </a:r>
            <a:r>
              <a:rPr sz="2800" dirty="0">
                <a:latin typeface="Arial"/>
                <a:cs typeface="Arial"/>
              </a:rPr>
              <a:t>push  </a:t>
            </a:r>
            <a:r>
              <a:rPr sz="2800" spc="-5" dirty="0">
                <a:latin typeface="Arial"/>
                <a:cs typeface="Arial"/>
              </a:rPr>
              <a:t>Central </a:t>
            </a:r>
            <a:r>
              <a:rPr sz="2800" dirty="0">
                <a:latin typeface="Arial"/>
                <a:cs typeface="Arial"/>
              </a:rPr>
              <a:t>IV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dirty="0">
                <a:latin typeface="Arial"/>
                <a:cs typeface="Arial"/>
              </a:rPr>
              <a:t>fast </a:t>
            </a:r>
            <a:r>
              <a:rPr sz="2800" spc="-5" dirty="0">
                <a:latin typeface="Arial"/>
                <a:cs typeface="Arial"/>
              </a:rPr>
              <a:t>onset of action, but do </a:t>
            </a:r>
            <a:r>
              <a:rPr sz="280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wait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waste time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CV</a:t>
            </a:r>
            <a:r>
              <a:rPr sz="2800" dirty="0">
                <a:latin typeface="Arial"/>
                <a:cs typeface="Arial"/>
              </a:rPr>
              <a:t> line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</a:pPr>
            <a:r>
              <a:rPr sz="2800" dirty="0">
                <a:latin typeface="Arial"/>
                <a:cs typeface="Arial"/>
              </a:rPr>
              <a:t>Intraosseous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dirty="0">
                <a:latin typeface="Arial"/>
                <a:cs typeface="Arial"/>
              </a:rPr>
              <a:t>alternative </a:t>
            </a:r>
            <a:r>
              <a:rPr sz="2800" spc="-5" dirty="0">
                <a:latin typeface="Arial"/>
                <a:cs typeface="Arial"/>
              </a:rPr>
              <a:t>IV route in </a:t>
            </a:r>
            <a:r>
              <a:rPr sz="2800" dirty="0">
                <a:latin typeface="Arial"/>
                <a:cs typeface="Arial"/>
              </a:rPr>
              <a:t>peds, </a:t>
            </a:r>
            <a:r>
              <a:rPr sz="2800" spc="-5" dirty="0">
                <a:latin typeface="Arial"/>
                <a:cs typeface="Arial"/>
              </a:rPr>
              <a:t>also in  </a:t>
            </a:r>
            <a:r>
              <a:rPr sz="2800" dirty="0">
                <a:latin typeface="Arial"/>
                <a:cs typeface="Arial"/>
              </a:rPr>
              <a:t>Adult</a:t>
            </a:r>
            <a:endParaRPr sz="2800">
              <a:latin typeface="Arial"/>
              <a:cs typeface="Arial"/>
            </a:endParaRPr>
          </a:p>
          <a:p>
            <a:pPr marL="241300" marR="1924050" indent="-228600">
              <a:lnSpc>
                <a:spcPct val="100000"/>
              </a:lnSpc>
              <a:spcBef>
                <a:spcPts val="994"/>
              </a:spcBef>
            </a:pPr>
            <a:r>
              <a:rPr sz="2800" dirty="0">
                <a:latin typeface="Arial"/>
                <a:cs typeface="Arial"/>
              </a:rPr>
              <a:t>Intratracheally </a:t>
            </a:r>
            <a:r>
              <a:rPr sz="2800" spc="-5" dirty="0">
                <a:latin typeface="Arial"/>
                <a:cs typeface="Arial"/>
              </a:rPr>
              <a:t>(down an ET </a:t>
            </a:r>
            <a:r>
              <a:rPr sz="2800" spc="5" dirty="0">
                <a:latin typeface="Arial"/>
                <a:cs typeface="Arial"/>
              </a:rPr>
              <a:t>tube)-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not  </a:t>
            </a:r>
            <a:r>
              <a:rPr sz="2800" dirty="0">
                <a:latin typeface="Arial"/>
                <a:cs typeface="Arial"/>
              </a:rPr>
              <a:t>recommended now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days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44421"/>
            <a:ext cx="1554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Arial"/>
                <a:cs typeface="Arial"/>
              </a:rPr>
              <a:t>Ox</a:t>
            </a:r>
            <a:r>
              <a:rPr sz="2800" b="1" spc="-35" dirty="0">
                <a:latin typeface="Arial"/>
                <a:cs typeface="Arial"/>
              </a:rPr>
              <a:t>y</a:t>
            </a:r>
            <a:r>
              <a:rPr sz="2800" b="1" spc="-5" dirty="0">
                <a:latin typeface="Arial"/>
                <a:cs typeface="Arial"/>
              </a:rPr>
              <a:t>gen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3662553"/>
            <a:ext cx="1831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38455" algn="l"/>
                <a:tab pos="339725" algn="l"/>
              </a:tabLst>
            </a:pPr>
            <a:r>
              <a:rPr sz="2800" b="1" spc="-5" dirty="0">
                <a:latin typeface="Arial"/>
                <a:cs typeface="Arial"/>
              </a:rPr>
              <a:t>IV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Fluids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0714" y="1787779"/>
            <a:ext cx="3961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Amiodarone</a:t>
            </a:r>
            <a:r>
              <a:rPr sz="2800" b="0" spc="5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(Cordarone)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615311"/>
            <a:ext cx="7620000" cy="4665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Indications: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Vtach,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Vfib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IV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Dose:</a:t>
            </a:r>
            <a:endParaRPr sz="2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300 </a:t>
            </a:r>
            <a:r>
              <a:rPr sz="2400" dirty="0">
                <a:latin typeface="Arial"/>
                <a:cs typeface="Arial"/>
              </a:rPr>
              <a:t>mg </a:t>
            </a:r>
            <a:r>
              <a:rPr sz="2400" spc="-5" dirty="0">
                <a:latin typeface="Arial"/>
                <a:cs typeface="Arial"/>
              </a:rPr>
              <a:t>in 20-30 ml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N/S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09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Supplemental dose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150 mg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20-30 </a:t>
            </a:r>
            <a:r>
              <a:rPr sz="2400" spc="-5" dirty="0">
                <a:latin typeface="Arial"/>
                <a:cs typeface="Arial"/>
              </a:rPr>
              <a:t>ml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N/S</a:t>
            </a:r>
            <a:endParaRPr sz="2400">
              <a:latin typeface="Arial"/>
              <a:cs typeface="Arial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490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Followed with continuous infusion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1 mg/min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6  hours then .5mg/min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 maximum daily dose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2grams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buChar char="•"/>
              <a:tabLst>
                <a:tab pos="236220" algn="l"/>
              </a:tabLst>
            </a:pPr>
            <a:r>
              <a:rPr sz="2800" spc="-5" dirty="0">
                <a:latin typeface="Arial"/>
                <a:cs typeface="Arial"/>
              </a:rPr>
              <a:t>Contraindications: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234" y="1787779"/>
            <a:ext cx="154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Lidocaine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264791"/>
            <a:ext cx="7597140" cy="413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100"/>
              </a:spcBef>
              <a:buSzPct val="116666"/>
              <a:buChar char="•"/>
              <a:tabLst>
                <a:tab pos="235585" algn="l"/>
              </a:tabLst>
            </a:pPr>
            <a:r>
              <a:rPr sz="2400" spc="-5" dirty="0">
                <a:latin typeface="Arial"/>
                <a:cs typeface="Arial"/>
              </a:rPr>
              <a:t>Indications: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2400" spc="-95" dirty="0">
                <a:latin typeface="Arial"/>
                <a:cs typeface="Arial"/>
              </a:rPr>
              <a:t>VT,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VF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Can be toxic so no longer given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prophylactically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spcBef>
                <a:spcPts val="5"/>
              </a:spcBef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IV </a:t>
            </a:r>
            <a:r>
              <a:rPr sz="2400" spc="-5" dirty="0">
                <a:latin typeface="Arial"/>
                <a:cs typeface="Arial"/>
              </a:rPr>
              <a:t>dose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9271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1-1.5 </a:t>
            </a:r>
            <a:r>
              <a:rPr sz="2400" dirty="0">
                <a:latin typeface="Arial"/>
                <a:cs typeface="Arial"/>
              </a:rPr>
              <a:t>mg/kg </a:t>
            </a:r>
            <a:r>
              <a:rPr sz="2400" spc="-5" dirty="0">
                <a:latin typeface="Arial"/>
                <a:cs typeface="Arial"/>
              </a:rPr>
              <a:t>bolus then continuous infusion </a:t>
            </a:r>
            <a:r>
              <a:rPr sz="2400" dirty="0">
                <a:latin typeface="Arial"/>
                <a:cs typeface="Arial"/>
              </a:rPr>
              <a:t>of 2-4  </a:t>
            </a:r>
            <a:r>
              <a:rPr sz="2400" spc="-5" dirty="0">
                <a:latin typeface="Arial"/>
                <a:cs typeface="Arial"/>
              </a:rPr>
              <a:t>mg/min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Can be given down </a:t>
            </a:r>
            <a:r>
              <a:rPr sz="2400" i="1" dirty="0">
                <a:latin typeface="Arial"/>
                <a:cs typeface="Arial"/>
              </a:rPr>
              <a:t>ET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tube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Signs 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toxicity: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slurred speech, seizures, altered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consciousness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88617"/>
            <a:ext cx="7802880" cy="434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4897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Magnesium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for refractory VF </a:t>
            </a:r>
            <a:r>
              <a:rPr sz="2400" spc="-5" dirty="0">
                <a:latin typeface="Arial"/>
                <a:cs typeface="Arial"/>
              </a:rPr>
              <a:t>or VT caused by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hypomagnesemia  and </a:t>
            </a:r>
            <a:r>
              <a:rPr sz="2400" spc="-35" dirty="0">
                <a:latin typeface="Arial"/>
                <a:cs typeface="Arial"/>
              </a:rPr>
              <a:t>Torsades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Pointes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1-2 grams over 2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Side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Effects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Hypotension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Asystole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44421"/>
            <a:ext cx="8329930" cy="262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Propranolol/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Esmolol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338455" algn="l"/>
                <a:tab pos="339725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Beta </a:t>
            </a:r>
            <a:r>
              <a:rPr sz="2800" dirty="0">
                <a:latin typeface="Arial"/>
                <a:cs typeface="Arial"/>
              </a:rPr>
              <a:t>blocker </a:t>
            </a:r>
            <a:r>
              <a:rPr sz="2800" spc="-5" dirty="0">
                <a:latin typeface="Arial"/>
                <a:cs typeface="Arial"/>
              </a:rPr>
              <a:t>that may be useful for VF and VT that  </a:t>
            </a:r>
            <a:r>
              <a:rPr sz="2800" dirty="0">
                <a:latin typeface="Arial"/>
                <a:cs typeface="Arial"/>
              </a:rPr>
              <a:t>has not responded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other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therapies</a:t>
            </a:r>
            <a:endParaRPr sz="2800">
              <a:latin typeface="Arial"/>
              <a:cs typeface="Arial"/>
            </a:endParaRPr>
          </a:p>
          <a:p>
            <a:pPr marL="241300" marR="225425" indent="-228600">
              <a:lnSpc>
                <a:spcPts val="3020"/>
              </a:lnSpc>
              <a:spcBef>
                <a:spcPts val="1015"/>
              </a:spcBef>
              <a:buChar char="•"/>
              <a:tabLst>
                <a:tab pos="241300" algn="l"/>
              </a:tabLst>
            </a:pPr>
            <a:r>
              <a:rPr sz="2800" spc="-40" dirty="0">
                <a:latin typeface="Arial"/>
                <a:cs typeface="Arial"/>
              </a:rPr>
              <a:t>Very </a:t>
            </a:r>
            <a:r>
              <a:rPr sz="2800" dirty="0">
                <a:latin typeface="Arial"/>
                <a:cs typeface="Arial"/>
              </a:rPr>
              <a:t>useful for patients whose cardiac emergency  </a:t>
            </a:r>
            <a:r>
              <a:rPr sz="2800" spc="-5" dirty="0">
                <a:latin typeface="Arial"/>
                <a:cs typeface="Arial"/>
              </a:rPr>
              <a:t>was </a:t>
            </a:r>
            <a:r>
              <a:rPr sz="2800" dirty="0">
                <a:latin typeface="Arial"/>
                <a:cs typeface="Arial"/>
              </a:rPr>
              <a:t>precipitated 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dirty="0">
                <a:latin typeface="Arial"/>
                <a:cs typeface="Arial"/>
              </a:rPr>
              <a:t> hypertension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7830" y="1787779"/>
            <a:ext cx="1924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Epinephrine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563901"/>
            <a:ext cx="7730490" cy="32473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900"/>
              </a:spcBef>
              <a:buSzPct val="116666"/>
              <a:buChar char="•"/>
              <a:tabLst>
                <a:tab pos="235585" algn="l"/>
              </a:tabLst>
            </a:pPr>
            <a:r>
              <a:rPr sz="2400" spc="-5" dirty="0">
                <a:latin typeface="Arial"/>
                <a:cs typeface="Arial"/>
              </a:rPr>
              <a:t>Alpha, beta-1, and beta-2 stimulation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Increases heart rate, stroke volume and </a:t>
            </a:r>
            <a:r>
              <a:rPr sz="2400" spc="-5" dirty="0">
                <a:latin typeface="Arial"/>
                <a:cs typeface="Arial"/>
              </a:rPr>
              <a:t>blood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9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IV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1 mg every </a:t>
            </a:r>
            <a:r>
              <a:rPr sz="2400" spc="-5" dirty="0">
                <a:latin typeface="Arial"/>
                <a:cs typeface="Arial"/>
              </a:rPr>
              <a:t>3-5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  <a:p>
            <a:pPr marL="927100" marR="22352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May increase ischemia because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increased </a:t>
            </a:r>
            <a:r>
              <a:rPr sz="2400" dirty="0">
                <a:latin typeface="Arial"/>
                <a:cs typeface="Arial"/>
              </a:rPr>
              <a:t>O2  </a:t>
            </a:r>
            <a:r>
              <a:rPr sz="2400" spc="-5" dirty="0">
                <a:latin typeface="Arial"/>
                <a:cs typeface="Arial"/>
              </a:rPr>
              <a:t>demand by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heart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647636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b="0" dirty="0">
                <a:latin typeface="Arial"/>
                <a:cs typeface="Arial"/>
              </a:rPr>
              <a:t>AHA </a:t>
            </a:r>
            <a:r>
              <a:rPr b="0" spc="-35" dirty="0">
                <a:latin typeface="Arial"/>
                <a:cs typeface="Arial"/>
              </a:rPr>
              <a:t>PEDIATRIC </a:t>
            </a:r>
            <a:r>
              <a:rPr b="0" dirty="0">
                <a:latin typeface="Arial"/>
                <a:cs typeface="Arial"/>
              </a:rPr>
              <a:t>Chain</a:t>
            </a:r>
            <a:r>
              <a:rPr b="0" spc="-3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  Survival</a:t>
            </a:r>
          </a:p>
        </p:txBody>
      </p:sp>
      <p:sp>
        <p:nvSpPr>
          <p:cNvPr id="3" name="object 3"/>
          <p:cNvSpPr/>
          <p:nvPr/>
        </p:nvSpPr>
        <p:spPr>
          <a:xfrm>
            <a:off x="207861" y="3032181"/>
            <a:ext cx="8848070" cy="1521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873" y="1787779"/>
            <a:ext cx="3228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Sodium</a:t>
            </a:r>
            <a:r>
              <a:rPr sz="2800" b="0" spc="-15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Bicarbonate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732659"/>
            <a:ext cx="6120765" cy="3808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25" dirty="0">
                <a:latin typeface="Arial"/>
                <a:cs typeface="Arial"/>
              </a:rPr>
              <a:t>METABOLIC </a:t>
            </a:r>
            <a:r>
              <a:rPr sz="2400" spc="-5" dirty="0">
                <a:latin typeface="Arial"/>
                <a:cs typeface="Arial"/>
              </a:rPr>
              <a:t>acidosis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hyperkalemia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Airway and ventilation have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functional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IV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 1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mEq/kg</a:t>
            </a:r>
            <a:endParaRPr sz="24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spcBef>
                <a:spcPts val="2160"/>
              </a:spcBef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Side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effects: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495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Metabolic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alkalosis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Increased </a:t>
            </a:r>
            <a:r>
              <a:rPr sz="2400" dirty="0">
                <a:latin typeface="Arial"/>
                <a:cs typeface="Arial"/>
              </a:rPr>
              <a:t>CO2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883" y="73149"/>
            <a:ext cx="8968740" cy="7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736" y="115822"/>
            <a:ext cx="8493252" cy="7336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44421"/>
            <a:ext cx="7989570" cy="42875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Char char="•"/>
              <a:tabLst>
                <a:tab pos="241300" algn="l"/>
                <a:tab pos="5030470" algn="l"/>
              </a:tabLst>
            </a:pPr>
            <a:r>
              <a:rPr sz="2800" dirty="0">
                <a:latin typeface="Arial"/>
                <a:cs typeface="Arial"/>
              </a:rPr>
              <a:t>Synchronised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cardioversion</a:t>
            </a:r>
            <a:r>
              <a:rPr sz="2800" spc="-5" dirty="0">
                <a:latin typeface="Arial"/>
                <a:cs typeface="Arial"/>
              </a:rPr>
              <a:t> -	</a:t>
            </a:r>
            <a:r>
              <a:rPr sz="2800" dirty="0">
                <a:latin typeface="Arial"/>
                <a:cs typeface="Arial"/>
              </a:rPr>
              <a:t>shock delivery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  </a:t>
            </a:r>
            <a:r>
              <a:rPr sz="2800" spc="-5" dirty="0">
                <a:latin typeface="Arial"/>
                <a:cs typeface="Arial"/>
              </a:rPr>
              <a:t>is timed </a:t>
            </a:r>
            <a:r>
              <a:rPr sz="2800" dirty="0">
                <a:latin typeface="Arial"/>
                <a:cs typeface="Arial"/>
              </a:rPr>
              <a:t>(synchronized)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QRS </a:t>
            </a:r>
            <a:r>
              <a:rPr sz="2800" dirty="0">
                <a:latin typeface="Arial"/>
                <a:cs typeface="Arial"/>
              </a:rPr>
              <a:t>complex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Narrow regular </a:t>
            </a:r>
            <a:r>
              <a:rPr sz="2800" spc="-5" dirty="0">
                <a:latin typeface="Arial"/>
                <a:cs typeface="Arial"/>
              </a:rPr>
              <a:t>: 50 – 100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241300" marR="596900" indent="-228600">
              <a:lnSpc>
                <a:spcPts val="303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Narrow irregular : </a:t>
            </a:r>
            <a:r>
              <a:rPr sz="2800" spc="-5" dirty="0">
                <a:latin typeface="Arial"/>
                <a:cs typeface="Arial"/>
              </a:rPr>
              <a:t>Biphasic – 120 – 200 J </a:t>
            </a:r>
            <a:r>
              <a:rPr sz="2800" dirty="0">
                <a:latin typeface="Arial"/>
                <a:cs typeface="Arial"/>
              </a:rPr>
              <a:t>and  Monophasic </a:t>
            </a:r>
            <a:r>
              <a:rPr sz="2800" spc="-5" dirty="0">
                <a:latin typeface="Arial"/>
                <a:cs typeface="Arial"/>
              </a:rPr>
              <a:t>– 200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339090" indent="-327025">
              <a:lnSpc>
                <a:spcPct val="100000"/>
              </a:lnSpc>
              <a:spcBef>
                <a:spcPts val="610"/>
              </a:spcBef>
              <a:buChar char="•"/>
              <a:tabLst>
                <a:tab pos="338455" algn="l"/>
                <a:tab pos="339725" algn="l"/>
              </a:tabLst>
            </a:pPr>
            <a:r>
              <a:rPr sz="2800" spc="-5" dirty="0">
                <a:latin typeface="Arial"/>
                <a:cs typeface="Arial"/>
              </a:rPr>
              <a:t>Wide </a:t>
            </a:r>
            <a:r>
              <a:rPr sz="2800" dirty="0">
                <a:latin typeface="Arial"/>
                <a:cs typeface="Arial"/>
              </a:rPr>
              <a:t>regular </a:t>
            </a:r>
            <a:r>
              <a:rPr sz="2800" spc="-5" dirty="0">
                <a:latin typeface="Arial"/>
                <a:cs typeface="Arial"/>
              </a:rPr>
              <a:t>– 100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339090" indent="-327025">
              <a:lnSpc>
                <a:spcPct val="100000"/>
              </a:lnSpc>
              <a:spcBef>
                <a:spcPts val="660"/>
              </a:spcBef>
              <a:buChar char="•"/>
              <a:tabLst>
                <a:tab pos="338455" algn="l"/>
                <a:tab pos="339725" algn="l"/>
              </a:tabLst>
            </a:pPr>
            <a:r>
              <a:rPr sz="2800" spc="-5" dirty="0">
                <a:latin typeface="Arial"/>
                <a:cs typeface="Arial"/>
              </a:rPr>
              <a:t>Wide </a:t>
            </a:r>
            <a:r>
              <a:rPr sz="2800" dirty="0">
                <a:latin typeface="Arial"/>
                <a:cs typeface="Arial"/>
              </a:rPr>
              <a:t>irregular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dirty="0">
                <a:latin typeface="Arial"/>
                <a:cs typeface="Arial"/>
              </a:rPr>
              <a:t>defibrillation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dose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7830" y="1787779"/>
            <a:ext cx="2114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Arial"/>
                <a:cs typeface="Arial"/>
              </a:rPr>
              <a:t>ADENOSINE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665603"/>
            <a:ext cx="7324725" cy="40957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310515">
              <a:lnSpc>
                <a:spcPct val="103299"/>
              </a:lnSpc>
              <a:spcBef>
                <a:spcPts val="5"/>
              </a:spcBef>
              <a:buSzPct val="116666"/>
              <a:buChar char="•"/>
              <a:tabLst>
                <a:tab pos="320675" algn="l"/>
                <a:tab pos="321310" algn="l"/>
              </a:tabLst>
            </a:pPr>
            <a:r>
              <a:rPr sz="2400" spc="-5" dirty="0">
                <a:latin typeface="Arial"/>
                <a:cs typeface="Arial"/>
              </a:rPr>
              <a:t>Slows conduction </a:t>
            </a:r>
            <a:r>
              <a:rPr sz="2400" dirty="0">
                <a:latin typeface="Arial"/>
                <a:cs typeface="Arial"/>
              </a:rPr>
              <a:t>time </a:t>
            </a:r>
            <a:r>
              <a:rPr sz="2400" spc="-5" dirty="0">
                <a:latin typeface="Arial"/>
                <a:cs typeface="Arial"/>
              </a:rPr>
              <a:t>through </a:t>
            </a:r>
            <a:r>
              <a:rPr sz="2400" dirty="0">
                <a:latin typeface="Arial"/>
                <a:cs typeface="Arial"/>
              </a:rPr>
              <a:t>the A-V </a:t>
            </a:r>
            <a:r>
              <a:rPr sz="2400" spc="-5" dirty="0">
                <a:latin typeface="Arial"/>
                <a:cs typeface="Arial"/>
              </a:rPr>
              <a:t>node, can  interrupt </a:t>
            </a:r>
            <a:r>
              <a:rPr sz="2400" dirty="0">
                <a:latin typeface="Arial"/>
                <a:cs typeface="Arial"/>
              </a:rPr>
              <a:t>the reentry </a:t>
            </a:r>
            <a:r>
              <a:rPr sz="2400" spc="-5" dirty="0">
                <a:latin typeface="Arial"/>
                <a:cs typeface="Arial"/>
              </a:rPr>
              <a:t>pathways </a:t>
            </a:r>
            <a:r>
              <a:rPr sz="2400" dirty="0">
                <a:latin typeface="Arial"/>
                <a:cs typeface="Arial"/>
              </a:rPr>
              <a:t>through the A-V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node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Pottasium </a:t>
            </a:r>
            <a:r>
              <a:rPr sz="2400" spc="-5" dirty="0">
                <a:latin typeface="Arial"/>
                <a:cs typeface="Arial"/>
              </a:rPr>
              <a:t>channel opener and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hyperpolarisation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300">
              <a:latin typeface="Arial"/>
              <a:cs typeface="Arial"/>
            </a:endParaRPr>
          </a:p>
          <a:p>
            <a:pPr marL="202565" indent="-190500">
              <a:lnSpc>
                <a:spcPts val="2875"/>
              </a:lnSpc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IV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ts val="3354"/>
              </a:lnSpc>
            </a:pPr>
            <a:r>
              <a:rPr sz="2800" spc="-5" dirty="0">
                <a:latin typeface="Arial"/>
                <a:cs typeface="Arial"/>
              </a:rPr>
              <a:t>6 mg </a:t>
            </a:r>
            <a:r>
              <a:rPr sz="2800" dirty="0">
                <a:latin typeface="Arial"/>
                <a:cs typeface="Arial"/>
              </a:rPr>
              <a:t>rapid iv </a:t>
            </a:r>
            <a:r>
              <a:rPr sz="2800" spc="-5" dirty="0">
                <a:latin typeface="Arial"/>
                <a:cs typeface="Arial"/>
              </a:rPr>
              <a:t>push, follow with NS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flush..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Second </a:t>
            </a:r>
            <a:r>
              <a:rPr sz="2800" dirty="0">
                <a:latin typeface="Arial"/>
                <a:cs typeface="Arial"/>
              </a:rPr>
              <a:t>dose </a:t>
            </a:r>
            <a:r>
              <a:rPr sz="2800" spc="-5" dirty="0">
                <a:latin typeface="Arial"/>
                <a:cs typeface="Arial"/>
              </a:rPr>
              <a:t>12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Side effects:- Flushing </a:t>
            </a:r>
            <a:r>
              <a:rPr sz="2400" dirty="0">
                <a:latin typeface="Arial"/>
                <a:cs typeface="Arial"/>
              </a:rPr>
              <a:t>of face,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bronchospasm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863" y="2738704"/>
            <a:ext cx="697484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Cardiac Arrest</a:t>
            </a:r>
            <a:r>
              <a:rPr spc="-415" dirty="0"/>
              <a:t> </a:t>
            </a:r>
            <a:r>
              <a:rPr dirty="0"/>
              <a:t>Associated  </a:t>
            </a:r>
            <a:r>
              <a:rPr spc="-10" dirty="0"/>
              <a:t>With</a:t>
            </a:r>
            <a:r>
              <a:rPr spc="-25" dirty="0"/>
              <a:t> </a:t>
            </a:r>
            <a:r>
              <a:rPr dirty="0"/>
              <a:t>Pregnancy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625"/>
            <a:ext cx="10079734" cy="7487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185928"/>
            <a:ext cx="9491472" cy="3921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615" y="4186724"/>
            <a:ext cx="4126991" cy="3370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6423" y="0"/>
            <a:ext cx="4677410" cy="4677410"/>
          </a:xfrm>
          <a:custGeom>
            <a:avLst/>
            <a:gdLst/>
            <a:ahLst/>
            <a:cxnLst/>
            <a:rect l="l" t="t" r="r" b="b"/>
            <a:pathLst>
              <a:path w="4677409" h="4677410">
                <a:moveTo>
                  <a:pt x="4677156" y="0"/>
                </a:moveTo>
                <a:lnTo>
                  <a:pt x="0" y="0"/>
                </a:lnTo>
                <a:lnTo>
                  <a:pt x="0" y="4677156"/>
                </a:lnTo>
                <a:lnTo>
                  <a:pt x="4677156" y="4677156"/>
                </a:lnTo>
                <a:lnTo>
                  <a:pt x="4677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17976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causes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660677"/>
            <a:ext cx="7491095" cy="59899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800" spc="-5" dirty="0">
                <a:latin typeface="Arial"/>
                <a:cs typeface="Arial"/>
              </a:rPr>
              <a:t>B – Bleeding/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DIC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4370"/>
              </a:lnSpc>
              <a:spcBef>
                <a:spcPts val="300"/>
              </a:spcBef>
            </a:pPr>
            <a:r>
              <a:rPr sz="2800" spc="-5" dirty="0">
                <a:latin typeface="Arial"/>
                <a:cs typeface="Arial"/>
              </a:rPr>
              <a:t>E – Embolism( </a:t>
            </a:r>
            <a:r>
              <a:rPr sz="2800" spc="-25" dirty="0">
                <a:latin typeface="Arial"/>
                <a:cs typeface="Arial"/>
              </a:rPr>
              <a:t>pulmonary, </a:t>
            </a:r>
            <a:r>
              <a:rPr sz="2800" dirty="0">
                <a:latin typeface="Arial"/>
                <a:cs typeface="Arial"/>
              </a:rPr>
              <a:t>coronary </a:t>
            </a:r>
            <a:r>
              <a:rPr sz="2800" spc="-5" dirty="0">
                <a:latin typeface="Arial"/>
                <a:cs typeface="Arial"/>
              </a:rPr>
              <a:t>, amniotic )  A – Anesthetic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complications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800" spc="-5" dirty="0">
                <a:latin typeface="Arial"/>
                <a:cs typeface="Arial"/>
              </a:rPr>
              <a:t>U – Uterine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atony</a:t>
            </a:r>
            <a:endParaRPr sz="2800">
              <a:latin typeface="Arial"/>
              <a:cs typeface="Arial"/>
            </a:endParaRPr>
          </a:p>
          <a:p>
            <a:pPr marL="12700" marR="2646680">
              <a:lnSpc>
                <a:spcPct val="22970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C – Cardiac </a:t>
            </a:r>
            <a:r>
              <a:rPr sz="2800" dirty="0">
                <a:latin typeface="Arial"/>
                <a:cs typeface="Arial"/>
              </a:rPr>
              <a:t>disease( </a:t>
            </a:r>
            <a:r>
              <a:rPr sz="2800" spc="-5" dirty="0">
                <a:latin typeface="Arial"/>
                <a:cs typeface="Arial"/>
              </a:rPr>
              <a:t>MI/Aortic  </a:t>
            </a:r>
            <a:r>
              <a:rPr sz="2800" dirty="0">
                <a:latin typeface="Arial"/>
                <a:cs typeface="Arial"/>
              </a:rPr>
              <a:t>dissection/Cardiomyopathy)</a:t>
            </a:r>
            <a:endParaRPr sz="2800">
              <a:latin typeface="Arial"/>
              <a:cs typeface="Arial"/>
            </a:endParaRPr>
          </a:p>
          <a:p>
            <a:pPr marL="12700" marR="96520">
              <a:lnSpc>
                <a:spcPts val="4370"/>
              </a:lnSpc>
              <a:spcBef>
                <a:spcPts val="300"/>
              </a:spcBef>
            </a:pPr>
            <a:r>
              <a:rPr sz="2800" spc="-5" dirty="0">
                <a:latin typeface="Arial"/>
                <a:cs typeface="Arial"/>
              </a:rPr>
              <a:t>H – </a:t>
            </a:r>
            <a:r>
              <a:rPr sz="2800" dirty="0">
                <a:latin typeface="Arial"/>
                <a:cs typeface="Arial"/>
              </a:rPr>
              <a:t>Hypertension </a:t>
            </a:r>
            <a:r>
              <a:rPr sz="2800" spc="-5" dirty="0">
                <a:latin typeface="Arial"/>
                <a:cs typeface="Arial"/>
              </a:rPr>
              <a:t>( Pre </a:t>
            </a:r>
            <a:r>
              <a:rPr sz="2800" dirty="0">
                <a:latin typeface="Arial"/>
                <a:cs typeface="Arial"/>
              </a:rPr>
              <a:t>eclampsia/ </a:t>
            </a:r>
            <a:r>
              <a:rPr sz="2800" spc="-5" dirty="0">
                <a:latin typeface="Arial"/>
                <a:cs typeface="Arial"/>
              </a:rPr>
              <a:t>Eclampsia )  O – Other </a:t>
            </a:r>
            <a:r>
              <a:rPr sz="2800" dirty="0">
                <a:latin typeface="Arial"/>
                <a:cs typeface="Arial"/>
              </a:rPr>
              <a:t>reversible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causes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800" spc="-5" dirty="0">
                <a:latin typeface="Arial"/>
                <a:cs typeface="Arial"/>
              </a:rPr>
              <a:t>P – Placenta praevia/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abruptio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0"/>
            <a:ext cx="813625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b="0" dirty="0">
                <a:latin typeface="Arial"/>
                <a:cs typeface="Arial"/>
              </a:rPr>
              <a:t>Recommendation for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emergency  caesarean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2811043"/>
            <a:ext cx="8004809" cy="27101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spc="-5" dirty="0">
                <a:latin typeface="Arial"/>
                <a:cs typeface="Arial"/>
              </a:rPr>
              <a:t>Recommendation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338455" algn="l"/>
                <a:tab pos="339725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When the gravid uterus is large </a:t>
            </a:r>
            <a:r>
              <a:rPr sz="2800" dirty="0">
                <a:latin typeface="Arial"/>
                <a:cs typeface="Arial"/>
              </a:rPr>
              <a:t>enough to </a:t>
            </a:r>
            <a:r>
              <a:rPr sz="2800" spc="-5" dirty="0">
                <a:latin typeface="Arial"/>
                <a:cs typeface="Arial"/>
              </a:rPr>
              <a:t>cause  </a:t>
            </a:r>
            <a:r>
              <a:rPr sz="2800" dirty="0">
                <a:latin typeface="Arial"/>
                <a:cs typeface="Arial"/>
              </a:rPr>
              <a:t>maternal hemodynamic changes due </a:t>
            </a:r>
            <a:r>
              <a:rPr sz="2800" spc="-5" dirty="0">
                <a:latin typeface="Arial"/>
                <a:cs typeface="Arial"/>
              </a:rPr>
              <a:t>to  </a:t>
            </a:r>
            <a:r>
              <a:rPr sz="2800" dirty="0">
                <a:latin typeface="Arial"/>
                <a:cs typeface="Arial"/>
              </a:rPr>
              <a:t>aortocaval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compression,</a:t>
            </a:r>
            <a:endParaRPr sz="2800">
              <a:latin typeface="Arial"/>
              <a:cs typeface="Arial"/>
            </a:endParaRPr>
          </a:p>
          <a:p>
            <a:pPr marL="241300" marR="1358900" indent="-228600">
              <a:lnSpc>
                <a:spcPts val="303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emergency caesarean section should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  considered, regardless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fetal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viability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1036701"/>
            <a:ext cx="70015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sz="2400" b="0" dirty="0">
                <a:solidFill>
                  <a:srgbClr val="565F6C"/>
                </a:solidFill>
                <a:latin typeface="Arial"/>
                <a:cs typeface="Arial"/>
              </a:rPr>
              <a:t>OMPONENT OF HIGH </a:t>
            </a:r>
            <a:r>
              <a:rPr sz="2400" b="0" spc="-5" dirty="0">
                <a:solidFill>
                  <a:srgbClr val="565F6C"/>
                </a:solidFill>
                <a:latin typeface="Arial"/>
                <a:cs typeface="Arial"/>
              </a:rPr>
              <a:t>QUALITY </a:t>
            </a:r>
            <a:r>
              <a:rPr sz="3000" b="0" dirty="0">
                <a:solidFill>
                  <a:srgbClr val="565F6C"/>
                </a:solidFill>
                <a:latin typeface="Arial"/>
                <a:cs typeface="Arial"/>
              </a:rPr>
              <a:t>CPR </a:t>
            </a:r>
            <a:r>
              <a:rPr sz="2400" b="0" dirty="0">
                <a:solidFill>
                  <a:srgbClr val="565F6C"/>
                </a:solidFill>
                <a:latin typeface="Arial"/>
                <a:cs typeface="Arial"/>
              </a:rPr>
              <a:t>IN</a:t>
            </a:r>
            <a:r>
              <a:rPr sz="2400" b="0" spc="62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3000" b="0" dirty="0">
                <a:solidFill>
                  <a:srgbClr val="565F6C"/>
                </a:solidFill>
                <a:latin typeface="Arial"/>
                <a:cs typeface="Arial"/>
              </a:rPr>
              <a:t>BLS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355" y="1788617"/>
            <a:ext cx="7950200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Scene safety:</a:t>
            </a:r>
            <a:endParaRPr sz="2400">
              <a:latin typeface="Arial"/>
              <a:cs typeface="Arial"/>
            </a:endParaRPr>
          </a:p>
          <a:p>
            <a:pPr marL="469265" marR="532130" indent="-4572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1650" spc="10" dirty="0">
                <a:solidFill>
                  <a:srgbClr val="FD8537"/>
                </a:solidFill>
                <a:latin typeface="Arial"/>
                <a:cs typeface="Arial"/>
              </a:rPr>
              <a:t>1.	</a:t>
            </a:r>
            <a:r>
              <a:rPr sz="2400" spc="-5" dirty="0">
                <a:latin typeface="Arial"/>
                <a:cs typeface="Arial"/>
              </a:rPr>
              <a:t>Make sure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environment is safe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rescuers and  victim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Recognition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cardiac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arrest: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D8537"/>
              </a:buClr>
              <a:buSzPct val="6875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Check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responsiveness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D8537"/>
              </a:buClr>
              <a:buSzPct val="6875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No breathing or </a:t>
            </a:r>
            <a:r>
              <a:rPr sz="2400" spc="-10" dirty="0">
                <a:latin typeface="Arial"/>
                <a:cs typeface="Arial"/>
              </a:rPr>
              <a:t>only </a:t>
            </a:r>
            <a:r>
              <a:rPr sz="2400" spc="-5" dirty="0">
                <a:latin typeface="Arial"/>
                <a:cs typeface="Arial"/>
              </a:rPr>
              <a:t>gasping </a:t>
            </a:r>
            <a:r>
              <a:rPr sz="2400" dirty="0">
                <a:latin typeface="Arial"/>
                <a:cs typeface="Arial"/>
              </a:rPr>
              <a:t>( </a:t>
            </a:r>
            <a:r>
              <a:rPr sz="2400" spc="-5" dirty="0">
                <a:latin typeface="Arial"/>
                <a:cs typeface="Arial"/>
              </a:rPr>
              <a:t>ie, </a:t>
            </a:r>
            <a:r>
              <a:rPr sz="2400" spc="-10" dirty="0">
                <a:latin typeface="Arial"/>
                <a:cs typeface="Arial"/>
              </a:rPr>
              <a:t>no </a:t>
            </a:r>
            <a:r>
              <a:rPr sz="2400" dirty="0">
                <a:latin typeface="Arial"/>
                <a:cs typeface="Arial"/>
              </a:rPr>
              <a:t>normal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breathing)</a:t>
            </a:r>
            <a:endParaRPr sz="240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buClr>
                <a:srgbClr val="FD8537"/>
              </a:buClr>
              <a:buSzPct val="6875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No definite pulse </a:t>
            </a:r>
            <a:r>
              <a:rPr sz="2400" dirty="0">
                <a:latin typeface="Arial"/>
                <a:cs typeface="Arial"/>
              </a:rPr>
              <a:t>felt </a:t>
            </a:r>
            <a:r>
              <a:rPr sz="2400" spc="-5" dirty="0">
                <a:latin typeface="Arial"/>
                <a:cs typeface="Arial"/>
              </a:rPr>
              <a:t>within 10 </a:t>
            </a:r>
            <a:r>
              <a:rPr sz="2400" dirty="0">
                <a:latin typeface="Arial"/>
                <a:cs typeface="Arial"/>
              </a:rPr>
              <a:t>secs ( </a:t>
            </a:r>
            <a:r>
              <a:rPr sz="2400" spc="-5" dirty="0">
                <a:latin typeface="Arial"/>
                <a:cs typeface="Arial"/>
              </a:rPr>
              <a:t>Carotid or femoral  pulse)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D8537"/>
              </a:buClr>
              <a:buSzPct val="6875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(Breathing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pulse </a:t>
            </a:r>
            <a:r>
              <a:rPr sz="2400" dirty="0">
                <a:latin typeface="Arial"/>
                <a:cs typeface="Arial"/>
              </a:rPr>
              <a:t>check </a:t>
            </a:r>
            <a:r>
              <a:rPr sz="2400" spc="-5" dirty="0">
                <a:latin typeface="Arial"/>
                <a:cs typeface="Arial"/>
              </a:rPr>
              <a:t>can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performed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simultaneously within 10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6733" y="2738704"/>
            <a:ext cx="6601459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b="0" dirty="0">
                <a:latin typeface="Arial"/>
                <a:cs typeface="Arial"/>
              </a:rPr>
              <a:t>POST CARDIAC</a:t>
            </a:r>
            <a:r>
              <a:rPr b="0" spc="-4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ARREST  CARE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26384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Objecti</a:t>
            </a:r>
            <a:r>
              <a:rPr b="0" spc="10" dirty="0">
                <a:latin typeface="Arial"/>
                <a:cs typeface="Arial"/>
              </a:rPr>
              <a:t>v</a:t>
            </a:r>
            <a:r>
              <a:rPr b="0" dirty="0">
                <a:latin typeface="Arial"/>
                <a:cs typeface="Arial"/>
              </a:rPr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640" y="1744421"/>
            <a:ext cx="8163559" cy="54400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Optimize </a:t>
            </a:r>
            <a:r>
              <a:rPr sz="2800" dirty="0">
                <a:latin typeface="Arial"/>
                <a:cs typeface="Arial"/>
              </a:rPr>
              <a:t>cardiopulmonary function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vital </a:t>
            </a:r>
            <a:r>
              <a:rPr sz="2800" spc="-5" dirty="0">
                <a:latin typeface="Arial"/>
                <a:cs typeface="Arial"/>
              </a:rPr>
              <a:t>organ  </a:t>
            </a:r>
            <a:r>
              <a:rPr sz="2800" dirty="0">
                <a:latin typeface="Arial"/>
                <a:cs typeface="Arial"/>
              </a:rPr>
              <a:t>perfusion.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300">
              <a:latin typeface="Arial"/>
              <a:cs typeface="Arial"/>
            </a:endParaRPr>
          </a:p>
          <a:p>
            <a:pPr marL="241300" marR="772160" indent="-228600">
              <a:lnSpc>
                <a:spcPct val="90000"/>
              </a:lnSpc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After </a:t>
            </a:r>
            <a:r>
              <a:rPr sz="2800" dirty="0">
                <a:latin typeface="Arial"/>
                <a:cs typeface="Arial"/>
              </a:rPr>
              <a:t>out-of-hospital cardiac arrest, transport  </a:t>
            </a:r>
            <a:r>
              <a:rPr sz="2800" spc="-5" dirty="0">
                <a:latin typeface="Arial"/>
                <a:cs typeface="Arial"/>
              </a:rPr>
              <a:t>patient to an </a:t>
            </a:r>
            <a:r>
              <a:rPr sz="2800" dirty="0">
                <a:latin typeface="Arial"/>
                <a:cs typeface="Arial"/>
              </a:rPr>
              <a:t>appropriate </a:t>
            </a:r>
            <a:r>
              <a:rPr sz="2800" spc="-5" dirty="0">
                <a:latin typeface="Arial"/>
                <a:cs typeface="Arial"/>
              </a:rPr>
              <a:t>hospital with a  comprehensive </a:t>
            </a:r>
            <a:r>
              <a:rPr sz="2800" dirty="0">
                <a:latin typeface="Arial"/>
                <a:cs typeface="Arial"/>
              </a:rPr>
              <a:t>post–cardiac </a:t>
            </a:r>
            <a:r>
              <a:rPr sz="2800" spc="-5" dirty="0">
                <a:latin typeface="Arial"/>
                <a:cs typeface="Arial"/>
              </a:rPr>
              <a:t>arrest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treatment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400">
              <a:latin typeface="Arial"/>
              <a:cs typeface="Arial"/>
            </a:endParaRPr>
          </a:p>
          <a:p>
            <a:pPr marL="241300" marR="862330" indent="-228600">
              <a:lnSpc>
                <a:spcPts val="3020"/>
              </a:lnSpc>
              <a:buChar char="•"/>
              <a:tabLst>
                <a:tab pos="241300" algn="l"/>
              </a:tabLst>
            </a:pPr>
            <a:r>
              <a:rPr sz="2800" spc="-15" dirty="0">
                <a:latin typeface="Arial"/>
                <a:cs typeface="Arial"/>
              </a:rPr>
              <a:t>Transport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in-hospital post– cardiac </a:t>
            </a:r>
            <a:r>
              <a:rPr sz="2800" spc="-5" dirty="0">
                <a:latin typeface="Arial"/>
                <a:cs typeface="Arial"/>
              </a:rPr>
              <a:t>arrest  patient to an </a:t>
            </a:r>
            <a:r>
              <a:rPr sz="2800" dirty="0">
                <a:latin typeface="Arial"/>
                <a:cs typeface="Arial"/>
              </a:rPr>
              <a:t>appropriate critical-care </a:t>
            </a:r>
            <a:r>
              <a:rPr sz="2800" spc="-5" dirty="0">
                <a:latin typeface="Arial"/>
                <a:cs typeface="Arial"/>
              </a:rPr>
              <a:t>unit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241300" marR="61594" indent="-228600">
              <a:lnSpc>
                <a:spcPts val="3020"/>
              </a:lnSpc>
              <a:buChar char="•"/>
              <a:tabLst>
                <a:tab pos="241300" algn="l"/>
              </a:tabLst>
            </a:pPr>
            <a:r>
              <a:rPr sz="2800" spc="-45" dirty="0">
                <a:latin typeface="Arial"/>
                <a:cs typeface="Arial"/>
              </a:rPr>
              <a:t>Try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identify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treat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precipitating </a:t>
            </a:r>
            <a:r>
              <a:rPr sz="2800" spc="-5" dirty="0">
                <a:latin typeface="Arial"/>
                <a:cs typeface="Arial"/>
              </a:rPr>
              <a:t>causes of  the arrest and </a:t>
            </a:r>
            <a:r>
              <a:rPr sz="2800" dirty="0">
                <a:latin typeface="Arial"/>
                <a:cs typeface="Arial"/>
              </a:rPr>
              <a:t>prevent recurrent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arrest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" y="234329"/>
            <a:ext cx="8242082" cy="7092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7152" y="1763268"/>
            <a:ext cx="7527035" cy="5026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923" y="1144651"/>
            <a:ext cx="7762875" cy="2150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6700">
              <a:lnSpc>
                <a:spcPts val="5015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Action in time can save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ts val="5015"/>
              </a:lnSpc>
            </a:pPr>
            <a:r>
              <a:rPr sz="4400" dirty="0">
                <a:latin typeface="Arial"/>
                <a:cs typeface="Arial"/>
              </a:rPr>
              <a:t>life!!!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  <a:tabLst>
                <a:tab pos="2207260" algn="l"/>
              </a:tabLst>
            </a:pPr>
            <a:r>
              <a:rPr sz="4400" dirty="0">
                <a:latin typeface="Arial"/>
                <a:cs typeface="Arial"/>
              </a:rPr>
              <a:t>THANK	YOU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930" y="1591622"/>
            <a:ext cx="8002905" cy="339407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Activation of emergency </a:t>
            </a:r>
            <a:r>
              <a:rPr sz="2800" dirty="0">
                <a:latin typeface="Arial"/>
                <a:cs typeface="Arial"/>
              </a:rPr>
              <a:t>response system: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000"/>
              </a:spcBef>
            </a:pPr>
            <a:r>
              <a:rPr sz="2800" dirty="0">
                <a:latin typeface="Arial"/>
                <a:cs typeface="Arial"/>
              </a:rPr>
              <a:t>If </a:t>
            </a:r>
            <a:r>
              <a:rPr sz="2800" spc="-5" dirty="0">
                <a:latin typeface="Arial"/>
                <a:cs typeface="Arial"/>
              </a:rPr>
              <a:t>alone with </a:t>
            </a:r>
            <a:r>
              <a:rPr sz="2800" dirty="0">
                <a:latin typeface="Arial"/>
                <a:cs typeface="Arial"/>
              </a:rPr>
              <a:t>no </a:t>
            </a:r>
            <a:r>
              <a:rPr sz="2800" spc="-5" dirty="0">
                <a:latin typeface="Arial"/>
                <a:cs typeface="Arial"/>
              </a:rPr>
              <a:t>mobile phone, leave the </a:t>
            </a:r>
            <a:r>
              <a:rPr sz="2800" dirty="0">
                <a:latin typeface="Arial"/>
                <a:cs typeface="Arial"/>
              </a:rPr>
              <a:t>victim </a:t>
            </a:r>
            <a:r>
              <a:rPr sz="2800" spc="-5" dirty="0">
                <a:latin typeface="Arial"/>
                <a:cs typeface="Arial"/>
              </a:rPr>
              <a:t>to  activate the emergency </a:t>
            </a:r>
            <a:r>
              <a:rPr sz="2800" dirty="0">
                <a:latin typeface="Arial"/>
                <a:cs typeface="Arial"/>
              </a:rPr>
              <a:t>response </a:t>
            </a:r>
            <a:r>
              <a:rPr sz="2800" spc="-5" dirty="0">
                <a:latin typeface="Arial"/>
                <a:cs typeface="Arial"/>
              </a:rPr>
              <a:t>system and </a:t>
            </a:r>
            <a:r>
              <a:rPr sz="2800" dirty="0">
                <a:latin typeface="Arial"/>
                <a:cs typeface="Arial"/>
              </a:rPr>
              <a:t>get 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AED </a:t>
            </a:r>
            <a:r>
              <a:rPr sz="2800" dirty="0">
                <a:latin typeface="Arial"/>
                <a:cs typeface="Arial"/>
              </a:rPr>
              <a:t>before </a:t>
            </a:r>
            <a:r>
              <a:rPr sz="2800" spc="-5" dirty="0">
                <a:latin typeface="Arial"/>
                <a:cs typeface="Arial"/>
              </a:rPr>
              <a:t>beginning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CPR</a:t>
            </a:r>
            <a:endParaRPr sz="2800">
              <a:latin typeface="Arial"/>
              <a:cs typeface="Arial"/>
            </a:endParaRPr>
          </a:p>
          <a:p>
            <a:pPr marL="241300" marR="1233170" indent="-228600" algn="just">
              <a:lnSpc>
                <a:spcPct val="10000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Otherwise, </a:t>
            </a:r>
            <a:r>
              <a:rPr sz="2800" dirty="0">
                <a:latin typeface="Arial"/>
                <a:cs typeface="Arial"/>
              </a:rPr>
              <a:t>send someone and </a:t>
            </a:r>
            <a:r>
              <a:rPr sz="2800" spc="-5" dirty="0">
                <a:latin typeface="Arial"/>
                <a:cs typeface="Arial"/>
              </a:rPr>
              <a:t>begin </a:t>
            </a:r>
            <a:r>
              <a:rPr sz="2800" spc="-10" dirty="0">
                <a:latin typeface="Arial"/>
                <a:cs typeface="Arial"/>
              </a:rPr>
              <a:t>CPR  </a:t>
            </a:r>
            <a:r>
              <a:rPr sz="2800" dirty="0">
                <a:latin typeface="Arial"/>
                <a:cs typeface="Arial"/>
              </a:rPr>
              <a:t>immediately; </a:t>
            </a:r>
            <a:r>
              <a:rPr sz="2800" spc="-5" dirty="0">
                <a:latin typeface="Arial"/>
                <a:cs typeface="Arial"/>
              </a:rPr>
              <a:t>use the </a:t>
            </a:r>
            <a:r>
              <a:rPr sz="2800" spc="-10" dirty="0">
                <a:latin typeface="Arial"/>
                <a:cs typeface="Arial"/>
              </a:rPr>
              <a:t>AED </a:t>
            </a:r>
            <a:r>
              <a:rPr sz="2800" spc="-5" dirty="0">
                <a:latin typeface="Arial"/>
                <a:cs typeface="Arial"/>
              </a:rPr>
              <a:t>as soon as it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 </a:t>
            </a:r>
            <a:r>
              <a:rPr sz="2800" dirty="0">
                <a:latin typeface="Arial"/>
                <a:cs typeface="Arial"/>
              </a:rPr>
              <a:t>available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70992"/>
            <a:ext cx="7747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WITNESSED VS</a:t>
            </a:r>
            <a:r>
              <a:rPr sz="4000" b="0" spc="-10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UNWITNESSED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439" y="1624742"/>
            <a:ext cx="4973955" cy="496506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WITNESSED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09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ALONE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9"/>
              </a:spcBef>
              <a:buChar char="•"/>
              <a:tabLst>
                <a:tab pos="1155065" algn="l"/>
                <a:tab pos="1156335" algn="l"/>
              </a:tabLst>
            </a:pPr>
            <a:r>
              <a:rPr sz="2000" spc="-40" dirty="0">
                <a:latin typeface="Arial"/>
                <a:cs typeface="Arial"/>
              </a:rPr>
              <a:t>ACTIVATE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EMS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1155065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THEN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CPR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84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RESCUERS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9"/>
              </a:spcBef>
              <a:buChar char="•"/>
              <a:tabLst>
                <a:tab pos="1155065" algn="l"/>
                <a:tab pos="1156335" algn="l"/>
              </a:tabLst>
            </a:pPr>
            <a:r>
              <a:rPr sz="2000" spc="-40" dirty="0">
                <a:latin typeface="Arial"/>
                <a:cs typeface="Arial"/>
              </a:rPr>
              <a:t>START </a:t>
            </a:r>
            <a:r>
              <a:rPr sz="2000" dirty="0">
                <a:latin typeface="Arial"/>
                <a:cs typeface="Arial"/>
              </a:rPr>
              <a:t>CPR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1155065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SECOND ONE – </a:t>
            </a:r>
            <a:r>
              <a:rPr sz="2000" spc="-35" dirty="0">
                <a:latin typeface="Arial"/>
                <a:cs typeface="Arial"/>
              </a:rPr>
              <a:t>ACTIVATE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EMS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UNWITNESSED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698500" algn="l"/>
              </a:tabLst>
            </a:pPr>
            <a:r>
              <a:rPr sz="2400" spc="-50" dirty="0">
                <a:latin typeface="Arial"/>
                <a:cs typeface="Arial"/>
              </a:rPr>
              <a:t>START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CPR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95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GIVE FOR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MINS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698500" algn="l"/>
              </a:tabLst>
            </a:pPr>
            <a:r>
              <a:rPr sz="2400" spc="-50" dirty="0">
                <a:latin typeface="Arial"/>
                <a:cs typeface="Arial"/>
              </a:rPr>
              <a:t>ACTIVATE</a:t>
            </a:r>
            <a:r>
              <a:rPr sz="2400" spc="-5" dirty="0">
                <a:latin typeface="Arial"/>
                <a:cs typeface="Arial"/>
              </a:rPr>
              <a:t> EMS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1255</Words>
  <Application>Microsoft Office PowerPoint</Application>
  <PresentationFormat>Custom</PresentationFormat>
  <Paragraphs>283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Calibri</vt:lpstr>
      <vt:lpstr>Symbol</vt:lpstr>
      <vt:lpstr>Times New Roman</vt:lpstr>
      <vt:lpstr>Wingdings</vt:lpstr>
      <vt:lpstr>Office Theme</vt:lpstr>
      <vt:lpstr>ADVANCED CARDIAC LIFE  SUPPORT(ACLS)</vt:lpstr>
      <vt:lpstr>ADVANCED CARDIAC LIFE SUPPORT</vt:lpstr>
      <vt:lpstr>PowerPoint Presentation</vt:lpstr>
      <vt:lpstr>IMPORTANCE OF BLS IN ACLS</vt:lpstr>
      <vt:lpstr>AHA Adult Chain of Survival</vt:lpstr>
      <vt:lpstr>AHA PEDIATRIC Chain of  Survival</vt:lpstr>
      <vt:lpstr>COMPONENT OF HIGH QUALITY CPR IN BLS</vt:lpstr>
      <vt:lpstr>PowerPoint Presentation</vt:lpstr>
      <vt:lpstr>WITNESSED VS UNWITNESSED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advanced cardiovascular  life support</vt:lpstr>
      <vt:lpstr>Shockable</vt:lpstr>
      <vt:lpstr>Ventricular tachycardia</vt:lpstr>
      <vt:lpstr>Torsades de Pointes</vt:lpstr>
      <vt:lpstr>Ventricular fibrillation</vt:lpstr>
      <vt:lpstr> Unshockable</vt:lpstr>
      <vt:lpstr>Asystole</vt:lpstr>
      <vt:lpstr>Pulseless electrical activity</vt:lpstr>
      <vt:lpstr>PowerPoint Presentation</vt:lpstr>
      <vt:lpstr>PowerPoint Presentation</vt:lpstr>
      <vt:lpstr>PowerPoint Presentation</vt:lpstr>
      <vt:lpstr>Asystole/PEA</vt:lpstr>
      <vt:lpstr>Treatable Causes of Cardiac</vt:lpstr>
      <vt:lpstr>DEFIBRILLATION</vt:lpstr>
      <vt:lpstr>Defibrillation</vt:lpstr>
      <vt:lpstr>HOW TO USE DEFIBRILLATOR</vt:lpstr>
      <vt:lpstr>PROCEDURE</vt:lpstr>
      <vt:lpstr>PowerPoint Presentation</vt:lpstr>
      <vt:lpstr>PowerPoint Presentation</vt:lpstr>
      <vt:lpstr>Automatic External Defibrillator</vt:lpstr>
      <vt:lpstr>1-Shock Protocol Versus 3-  Shock Sequence</vt:lpstr>
      <vt:lpstr>Airway and Ventilations</vt:lpstr>
      <vt:lpstr>Breathing devices</vt:lpstr>
      <vt:lpstr>Nasopharyngeal airway</vt:lpstr>
      <vt:lpstr>PowerPoint Presentation</vt:lpstr>
      <vt:lpstr>PowerPoint Presentation</vt:lpstr>
      <vt:lpstr>OROPHARYNGEAL AIRWAY</vt:lpstr>
      <vt:lpstr>PowerPoint Presentation</vt:lpstr>
      <vt:lpstr>ENDOTRACHEAL TUBE</vt:lpstr>
      <vt:lpstr>PowerPoint Presentation</vt:lpstr>
      <vt:lpstr>Laryngeal mask airway</vt:lpstr>
      <vt:lpstr>PowerPoint Presentation</vt:lpstr>
      <vt:lpstr>Laryngeal tube</vt:lpstr>
      <vt:lpstr>PowerPoint Presentation</vt:lpstr>
      <vt:lpstr>Esophageal tracheal tube</vt:lpstr>
      <vt:lpstr>Pharmacotherapy</vt:lpstr>
      <vt:lpstr>Routes of Administration</vt:lpstr>
      <vt:lpstr>PowerPoint Presentation</vt:lpstr>
      <vt:lpstr>Amiodarone (Cordarone)</vt:lpstr>
      <vt:lpstr>Lidocaine</vt:lpstr>
      <vt:lpstr>PowerPoint Presentation</vt:lpstr>
      <vt:lpstr>PowerPoint Presentation</vt:lpstr>
      <vt:lpstr>Epinephrine</vt:lpstr>
      <vt:lpstr>Sodium Bicarbonate</vt:lpstr>
      <vt:lpstr>PowerPoint Presentation</vt:lpstr>
      <vt:lpstr>PowerPoint Presentation</vt:lpstr>
      <vt:lpstr>PowerPoint Presentation</vt:lpstr>
      <vt:lpstr>ADENOSINE</vt:lpstr>
      <vt:lpstr>Cardiac Arrest Associated  With Pregnancy</vt:lpstr>
      <vt:lpstr>PowerPoint Presentation</vt:lpstr>
      <vt:lpstr>PowerPoint Presentation</vt:lpstr>
      <vt:lpstr>causes</vt:lpstr>
      <vt:lpstr>Recommendation for emergency  caesarean section</vt:lpstr>
      <vt:lpstr>POST CARDIAC ARREST  CARE</vt:lpstr>
      <vt:lpstr>Objectives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CARDIAC LIFE  SUPPORT(ACLS)</dc:title>
  <dc:creator>ASUS</dc:creator>
  <cp:lastModifiedBy>DASHTI</cp:lastModifiedBy>
  <cp:revision>2</cp:revision>
  <dcterms:created xsi:type="dcterms:W3CDTF">2020-10-25T15:42:56Z</dcterms:created>
  <dcterms:modified xsi:type="dcterms:W3CDTF">2021-01-06T05:52:58Z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2020-10-25T00:00:00Z</vt:filetime>
  </property>
</Properties>
</file>